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99FF"/>
    <a:srgbClr val="DEA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45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4AF3E7-0876-45A0-B87E-18135061662E}" type="datetimeFigureOut">
              <a:rPr kumimoji="1" lang="ja-JP" altLang="en-US" smtClean="0"/>
              <a:t>2023/5/29</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D6B1A-7654-4C99-8C0D-029922C4BF23}" type="slidenum">
              <a:rPr kumimoji="1" lang="ja-JP" altLang="en-US" smtClean="0"/>
              <a:t>‹#›</a:t>
            </a:fld>
            <a:endParaRPr kumimoji="1" lang="ja-JP" altLang="en-US"/>
          </a:p>
        </p:txBody>
      </p:sp>
    </p:spTree>
    <p:extLst>
      <p:ext uri="{BB962C8B-B14F-4D97-AF65-F5344CB8AC3E}">
        <p14:creationId xmlns:p14="http://schemas.microsoft.com/office/powerpoint/2010/main" val="4854503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ja-JP" altLang="en-US"/>
              <a:t>マスター タイトルの書式設定</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lgn="l">
              <a:defRPr/>
            </a:lvl1pPr>
          </a:lstStyle>
          <a:p>
            <a:fld id="{CFE38B3D-D023-48CF-A70E-3DC6B28B2766}" type="datetime1">
              <a:rPr kumimoji="1" lang="ja-JP" altLang="en-US" smtClean="0"/>
              <a:t>2023/5/29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CB6DA7-0070-4786-BBA8-B93A923B9635}" type="slidenum">
              <a:rPr kumimoji="1" lang="ja-JP" altLang="en-US" smtClean="0"/>
              <a:t>‹#›</a:t>
            </a:fld>
            <a:endParaRPr kumimoji="1" lang="ja-JP" alt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4252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DFEC8DE-6C5A-451D-AAF9-760C1E95D622}" type="datetime1">
              <a:rPr kumimoji="1" lang="ja-JP" altLang="en-US" smtClean="0"/>
              <a:t>2023/5/29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CB6DA7-0070-4786-BBA8-B93A923B9635}" type="slidenum">
              <a:rPr kumimoji="1" lang="ja-JP" altLang="en-US" smtClean="0"/>
              <a:t>‹#›</a:t>
            </a:fld>
            <a:endParaRPr kumimoji="1" lang="ja-JP" altLang="en-US"/>
          </a:p>
        </p:txBody>
      </p:sp>
    </p:spTree>
    <p:extLst>
      <p:ext uri="{BB962C8B-B14F-4D97-AF65-F5344CB8AC3E}">
        <p14:creationId xmlns:p14="http://schemas.microsoft.com/office/powerpoint/2010/main" val="2662120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0A0BA9B-B2E3-4BA6-9D6E-1A9E740D85FF}" type="datetime1">
              <a:rPr kumimoji="1" lang="ja-JP" altLang="en-US" smtClean="0"/>
              <a:t>2023/5/29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CB6DA7-0070-4786-BBA8-B93A923B9635}" type="slidenum">
              <a:rPr kumimoji="1" lang="ja-JP" altLang="en-US" smtClean="0"/>
              <a:t>‹#›</a:t>
            </a:fld>
            <a:endParaRPr kumimoji="1" lang="ja-JP" alt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3374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95CA0977-74E0-4059-BBB2-136E52E5E3C4}" type="datetime1">
              <a:rPr kumimoji="1" lang="ja-JP" altLang="en-US" smtClean="0"/>
              <a:t>2023/5/29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CB6DA7-0070-4786-BBA8-B93A923B9635}" type="slidenum">
              <a:rPr kumimoji="1" lang="ja-JP" altLang="en-US" smtClean="0"/>
              <a:t>‹#›</a:t>
            </a:fld>
            <a:endParaRPr kumimoji="1" lang="ja-JP" altLang="en-US"/>
          </a:p>
        </p:txBody>
      </p:sp>
    </p:spTree>
    <p:extLst>
      <p:ext uri="{BB962C8B-B14F-4D97-AF65-F5344CB8AC3E}">
        <p14:creationId xmlns:p14="http://schemas.microsoft.com/office/powerpoint/2010/main" val="1863134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24128" y="2967788"/>
            <a:ext cx="4754880" cy="33415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ja-JP" altLang="en-US"/>
              <a:t>マスター テキストの書式設定</a:t>
            </a:r>
          </a:p>
        </p:txBody>
      </p:sp>
      <p:sp>
        <p:nvSpPr>
          <p:cNvPr id="6" name="Content Placeholder 5"/>
          <p:cNvSpPr>
            <a:spLocks noGrp="1"/>
          </p:cNvSpPr>
          <p:nvPr>
            <p:ph sz="quarter" idx="4"/>
          </p:nvPr>
        </p:nvSpPr>
        <p:spPr>
          <a:xfrm>
            <a:off x="5990888" y="2967788"/>
            <a:ext cx="4754880" cy="33415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6F95025-C478-4355-897D-4FAC96EF9672}" type="datetime1">
              <a:rPr kumimoji="1" lang="ja-JP" altLang="en-US" smtClean="0"/>
              <a:t>2023/5/29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0CB6DA7-0070-4786-BBA8-B93A923B9635}" type="slidenum">
              <a:rPr kumimoji="1" lang="ja-JP" altLang="en-US" smtClean="0"/>
              <a:t>‹#›</a:t>
            </a:fld>
            <a:endParaRPr kumimoji="1" lang="ja-JP" altLang="en-US"/>
          </a:p>
        </p:txBody>
      </p:sp>
    </p:spTree>
    <p:extLst>
      <p:ext uri="{BB962C8B-B14F-4D97-AF65-F5344CB8AC3E}">
        <p14:creationId xmlns:p14="http://schemas.microsoft.com/office/powerpoint/2010/main" val="751044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681BE23-A96A-4E0E-8ECF-902DE0FCEC8F}" type="datetime1">
              <a:rPr kumimoji="1" lang="ja-JP" altLang="en-US" smtClean="0"/>
              <a:t>2023/5/29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0CB6DA7-0070-4786-BBA8-B93A923B9635}" type="slidenum">
              <a:rPr kumimoji="1" lang="ja-JP" altLang="en-US" smtClean="0"/>
              <a:t>‹#›</a:t>
            </a:fld>
            <a:endParaRPr kumimoji="1" lang="ja-JP" altLang="en-US"/>
          </a:p>
        </p:txBody>
      </p:sp>
    </p:spTree>
    <p:extLst>
      <p:ext uri="{BB962C8B-B14F-4D97-AF65-F5344CB8AC3E}">
        <p14:creationId xmlns:p14="http://schemas.microsoft.com/office/powerpoint/2010/main" val="1798093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1D92CD-DE0A-4550-8170-E00855AFD1FF}" type="datetime1">
              <a:rPr kumimoji="1" lang="ja-JP" altLang="en-US" smtClean="0"/>
              <a:t>2023/5/29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0CB6DA7-0070-4786-BBA8-B93A923B9635}" type="slidenum">
              <a:rPr kumimoji="1" lang="ja-JP" altLang="en-US" smtClean="0"/>
              <a:t>‹#›</a:t>
            </a:fld>
            <a:endParaRPr kumimoji="1" lang="ja-JP" altLang="en-US"/>
          </a:p>
        </p:txBody>
      </p:sp>
    </p:spTree>
    <p:extLst>
      <p:ext uri="{BB962C8B-B14F-4D97-AF65-F5344CB8AC3E}">
        <p14:creationId xmlns:p14="http://schemas.microsoft.com/office/powerpoint/2010/main" val="3458151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ja-JP" altLang="en-US"/>
              <a:t>マスター タイトルの書式設定</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188C9A8-6EE5-49A5-A271-F1B240599DF8}" type="datetime1">
              <a:rPr kumimoji="1" lang="ja-JP" altLang="en-US" smtClean="0"/>
              <a:t>2023/5/29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CB6DA7-0070-4786-BBA8-B93A923B9635}" type="slidenum">
              <a:rPr kumimoji="1" lang="ja-JP" altLang="en-US" smtClean="0"/>
              <a:t>‹#›</a:t>
            </a:fld>
            <a:endParaRPr kumimoji="1" lang="ja-JP" altLang="en-US"/>
          </a:p>
        </p:txBody>
      </p:sp>
    </p:spTree>
    <p:extLst>
      <p:ext uri="{BB962C8B-B14F-4D97-AF65-F5344CB8AC3E}">
        <p14:creationId xmlns:p14="http://schemas.microsoft.com/office/powerpoint/2010/main" val="203024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EB5E124-1F22-4F5F-A841-2C4629D1F0C2}" type="datetime1">
              <a:rPr kumimoji="1" lang="ja-JP" altLang="en-US" smtClean="0"/>
              <a:t>2023/5/29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CB6DA7-0070-4786-BBA8-B93A923B9635}" type="slidenum">
              <a:rPr kumimoji="1" lang="ja-JP" altLang="en-US" smtClean="0"/>
              <a:t>‹#›</a:t>
            </a:fld>
            <a:endParaRPr kumimoji="1" lang="ja-JP" alt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0842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1AFDA8A-A9C5-4BD4-A796-A37CD18B3051}" type="datetime1">
              <a:rPr kumimoji="1" lang="ja-JP" altLang="en-US" smtClean="0"/>
              <a:t>2023/5/29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CB6DA7-0070-4786-BBA8-B93A923B9635}" type="slidenum">
              <a:rPr kumimoji="1" lang="ja-JP" altLang="en-US" smtClean="0"/>
              <a:t>‹#›</a:t>
            </a:fld>
            <a:endParaRPr kumimoji="1" lang="ja-JP" altLang="en-US"/>
          </a:p>
        </p:txBody>
      </p:sp>
    </p:spTree>
    <p:extLst>
      <p:ext uri="{BB962C8B-B14F-4D97-AF65-F5344CB8AC3E}">
        <p14:creationId xmlns:p14="http://schemas.microsoft.com/office/powerpoint/2010/main" val="3907964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1A37DF3-40A1-4174-997D-6B5853280991}" type="datetime1">
              <a:rPr kumimoji="1" lang="ja-JP" altLang="en-US" smtClean="0"/>
              <a:t>2023/5/29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CB6DA7-0070-4786-BBA8-B93A923B9635}" type="slidenum">
              <a:rPr kumimoji="1" lang="ja-JP" altLang="en-US" smtClean="0"/>
              <a:t>‹#›</a:t>
            </a:fld>
            <a:endParaRPr kumimoji="1" lang="ja-JP" alt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1068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FB57B955-96B2-41D8-B619-2879ACCC65A2}" type="datetime1">
              <a:rPr kumimoji="1" lang="ja-JP" altLang="en-US" smtClean="0"/>
              <a:t>2023/5/29</a:t>
            </a:fld>
            <a:endParaRPr kumimoji="1" lang="ja-JP" alt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kumimoji="1" lang="ja-JP" alt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0CB6DA7-0070-4786-BBA8-B93A923B9635}" type="slidenum">
              <a:rPr kumimoji="1" lang="ja-JP" altLang="en-US" smtClean="0"/>
              <a:t>‹#›</a:t>
            </a:fld>
            <a:endParaRPr kumimoji="1" lang="ja-JP" alt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52017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kumimoji="1"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188957-4EE0-3F82-0DD9-FC2077D85830}"/>
              </a:ext>
            </a:extLst>
          </p:cNvPr>
          <p:cNvSpPr>
            <a:spLocks noGrp="1"/>
          </p:cNvSpPr>
          <p:nvPr>
            <p:ph type="ctrTitle"/>
          </p:nvPr>
        </p:nvSpPr>
        <p:spPr>
          <a:xfrm>
            <a:off x="457199" y="4960137"/>
            <a:ext cx="8085667" cy="1463040"/>
          </a:xfrm>
        </p:spPr>
        <p:txBody>
          <a:bodyPr/>
          <a:lstStyle/>
          <a:p>
            <a:pPr algn="l"/>
            <a:r>
              <a:rPr kumimoji="1" lang="ja-JP" altLang="en-US" dirty="0">
                <a:latin typeface="AR P丸ゴシック体M" panose="020B0600010101010101" pitchFamily="50" charset="-128"/>
                <a:ea typeface="AR P丸ゴシック体M" panose="020B0600010101010101" pitchFamily="50" charset="-128"/>
              </a:rPr>
              <a:t>「適職の地図」</a:t>
            </a:r>
            <a:r>
              <a:rPr kumimoji="1" lang="ja-JP" altLang="en-US" sz="2800" dirty="0">
                <a:latin typeface="AR P丸ゴシック体M" panose="020B0600010101010101" pitchFamily="50" charset="-128"/>
                <a:ea typeface="AR P丸ゴシック体M" panose="020B0600010101010101" pitchFamily="50" charset="-128"/>
              </a:rPr>
              <a:t>土谷愛</a:t>
            </a:r>
            <a:r>
              <a:rPr kumimoji="1" lang="ja-JP" altLang="en-US" sz="900" dirty="0">
                <a:latin typeface="AR P丸ゴシック体M" panose="020B0600010101010101" pitchFamily="50" charset="-128"/>
                <a:ea typeface="AR P丸ゴシック体M" panose="020B0600010101010101" pitchFamily="50" charset="-128"/>
              </a:rPr>
              <a:t>　　</a:t>
            </a:r>
            <a:r>
              <a:rPr kumimoji="1" lang="ja-JP" altLang="en-US" sz="2400" dirty="0">
                <a:latin typeface="AR P丸ゴシック体M" panose="020B0600010101010101" pitchFamily="50" charset="-128"/>
                <a:ea typeface="AR P丸ゴシック体M" panose="020B0600010101010101" pitchFamily="50" charset="-128"/>
              </a:rPr>
              <a:t>かんき出版</a:t>
            </a:r>
            <a:r>
              <a:rPr lang="ja-JP" altLang="en-US" sz="2400" dirty="0">
                <a:latin typeface="AR P丸ゴシック体M" panose="020B0600010101010101" pitchFamily="50" charset="-128"/>
                <a:ea typeface="AR P丸ゴシック体M" panose="020B0600010101010101" pitchFamily="50" charset="-128"/>
              </a:rPr>
              <a:t>　</a:t>
            </a:r>
            <a:endParaRPr kumimoji="1" lang="ja-JP" altLang="en-US" sz="2400" dirty="0">
              <a:latin typeface="AR P丸ゴシック体M" panose="020B0600010101010101" pitchFamily="50" charset="-128"/>
              <a:ea typeface="AR P丸ゴシック体M" panose="020B0600010101010101" pitchFamily="50" charset="-128"/>
            </a:endParaRPr>
          </a:p>
        </p:txBody>
      </p:sp>
      <p:sp>
        <p:nvSpPr>
          <p:cNvPr id="3" name="字幕 2">
            <a:extLst>
              <a:ext uri="{FF2B5EF4-FFF2-40B4-BE49-F238E27FC236}">
                <a16:creationId xmlns:a16="http://schemas.microsoft.com/office/drawing/2014/main" id="{A02AFDD9-CF49-015F-3804-955DA9DE16DD}"/>
              </a:ext>
            </a:extLst>
          </p:cNvPr>
          <p:cNvSpPr>
            <a:spLocks noGrp="1"/>
          </p:cNvSpPr>
          <p:nvPr>
            <p:ph type="subTitle" idx="1"/>
          </p:nvPr>
        </p:nvSpPr>
        <p:spPr/>
        <p:txBody>
          <a:bodyPr/>
          <a:lstStyle/>
          <a:p>
            <a:endParaRPr kumimoji="1" lang="ja-JP" altLang="en-US" dirty="0"/>
          </a:p>
        </p:txBody>
      </p:sp>
    </p:spTree>
    <p:extLst>
      <p:ext uri="{BB962C8B-B14F-4D97-AF65-F5344CB8AC3E}">
        <p14:creationId xmlns:p14="http://schemas.microsoft.com/office/powerpoint/2010/main" val="2601818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0F0D71-BC9D-FD85-4307-A1D5E724EE50}"/>
              </a:ext>
            </a:extLst>
          </p:cNvPr>
          <p:cNvSpPr>
            <a:spLocks noGrp="1"/>
          </p:cNvSpPr>
          <p:nvPr>
            <p:ph type="title"/>
          </p:nvPr>
        </p:nvSpPr>
        <p:spPr>
          <a:xfrm>
            <a:off x="1024128" y="366606"/>
            <a:ext cx="9720072" cy="413851"/>
          </a:xfrm>
        </p:spPr>
        <p:txBody>
          <a:bodyPr>
            <a:normAutofit/>
          </a:bodyPr>
          <a:lstStyle/>
          <a:p>
            <a:r>
              <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rPr>
              <a:t>●価値観ランキング</a:t>
            </a:r>
          </a:p>
        </p:txBody>
      </p:sp>
      <p:sp>
        <p:nvSpPr>
          <p:cNvPr id="4" name="タイトル 1">
            <a:extLst>
              <a:ext uri="{FF2B5EF4-FFF2-40B4-BE49-F238E27FC236}">
                <a16:creationId xmlns:a16="http://schemas.microsoft.com/office/drawing/2014/main" id="{A8834CCF-450E-976A-9E0F-A2FA43E7850B}"/>
              </a:ext>
            </a:extLst>
          </p:cNvPr>
          <p:cNvSpPr txBox="1">
            <a:spLocks/>
          </p:cNvSpPr>
          <p:nvPr/>
        </p:nvSpPr>
        <p:spPr>
          <a:xfrm>
            <a:off x="1024128" y="780457"/>
            <a:ext cx="9720072" cy="710184"/>
          </a:xfrm>
          <a:prstGeom prst="rect">
            <a:avLst/>
          </a:prstGeom>
        </p:spPr>
        <p:txBody>
          <a:bodyPr vert="horz" lIns="91440" tIns="45720" rIns="91440" bIns="45720" rtlCol="0" anchor="t">
            <a:normAutofit/>
          </a:bodyPr>
          <a:lst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a:lstStyle>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１</a:t>
            </a: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a:t>
            </a: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１．次に示す</a:t>
            </a: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9</a:t>
            </a: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つのキーワードのうち。「現在のあなた」最も大事だと思う順番に、ランキング形式で並べてみてください。</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p:txBody>
      </p:sp>
      <p:graphicFrame>
        <p:nvGraphicFramePr>
          <p:cNvPr id="5" name="表 5">
            <a:extLst>
              <a:ext uri="{FF2B5EF4-FFF2-40B4-BE49-F238E27FC236}">
                <a16:creationId xmlns:a16="http://schemas.microsoft.com/office/drawing/2014/main" id="{DB8D1096-67FB-335F-2DEB-1967A633FF03}"/>
              </a:ext>
            </a:extLst>
          </p:cNvPr>
          <p:cNvGraphicFramePr>
            <a:graphicFrameLocks noGrp="1"/>
          </p:cNvGraphicFramePr>
          <p:nvPr>
            <p:extLst>
              <p:ext uri="{D42A27DB-BD31-4B8C-83A1-F6EECF244321}">
                <p14:modId xmlns:p14="http://schemas.microsoft.com/office/powerpoint/2010/main" val="1203738603"/>
              </p:ext>
            </p:extLst>
          </p:nvPr>
        </p:nvGraphicFramePr>
        <p:xfrm>
          <a:off x="850899" y="1462500"/>
          <a:ext cx="10490201" cy="5028894"/>
        </p:xfrm>
        <a:graphic>
          <a:graphicData uri="http://schemas.openxmlformats.org/drawingml/2006/table">
            <a:tbl>
              <a:tblPr firstRow="1" bandRow="1">
                <a:tableStyleId>{5C22544A-7EE6-4342-B048-85BDC9FD1C3A}</a:tableStyleId>
              </a:tblPr>
              <a:tblGrid>
                <a:gridCol w="838200">
                  <a:extLst>
                    <a:ext uri="{9D8B030D-6E8A-4147-A177-3AD203B41FA5}">
                      <a16:colId xmlns:a16="http://schemas.microsoft.com/office/drawing/2014/main" val="2483545507"/>
                    </a:ext>
                  </a:extLst>
                </a:gridCol>
                <a:gridCol w="4377267">
                  <a:extLst>
                    <a:ext uri="{9D8B030D-6E8A-4147-A177-3AD203B41FA5}">
                      <a16:colId xmlns:a16="http://schemas.microsoft.com/office/drawing/2014/main" val="2938147109"/>
                    </a:ext>
                  </a:extLst>
                </a:gridCol>
                <a:gridCol w="4572000">
                  <a:extLst>
                    <a:ext uri="{9D8B030D-6E8A-4147-A177-3AD203B41FA5}">
                      <a16:colId xmlns:a16="http://schemas.microsoft.com/office/drawing/2014/main" val="3671864467"/>
                    </a:ext>
                  </a:extLst>
                </a:gridCol>
                <a:gridCol w="702734">
                  <a:extLst>
                    <a:ext uri="{9D8B030D-6E8A-4147-A177-3AD203B41FA5}">
                      <a16:colId xmlns:a16="http://schemas.microsoft.com/office/drawing/2014/main" val="1540637397"/>
                    </a:ext>
                  </a:extLst>
                </a:gridCol>
              </a:tblGrid>
              <a:tr h="467258">
                <a:tc>
                  <a:txBody>
                    <a:bodyPr/>
                    <a:lstStyle/>
                    <a:p>
                      <a:r>
                        <a:rPr kumimoji="1" lang="ja-JP" altLang="en-US" dirty="0">
                          <a:latin typeface="AR P丸ゴシック体M" panose="020B0600010101010101" pitchFamily="50" charset="-128"/>
                          <a:ea typeface="AR P丸ゴシック体M" panose="020B0600010101010101" pitchFamily="50" charset="-128"/>
                        </a:rPr>
                        <a:t>価値</a:t>
                      </a:r>
                    </a:p>
                  </a:txBody>
                  <a:tcPr/>
                </a:tc>
                <a:tc>
                  <a:txBody>
                    <a:bodyPr/>
                    <a:lstStyle/>
                    <a:p>
                      <a:r>
                        <a:rPr kumimoji="1" lang="ja-JP" altLang="en-US" dirty="0">
                          <a:latin typeface="AR P丸ゴシック体M" panose="020B0600010101010101" pitchFamily="50" charset="-128"/>
                          <a:ea typeface="AR P丸ゴシック体M" panose="020B0600010101010101" pitchFamily="50" charset="-128"/>
                        </a:rPr>
                        <a:t>内容</a:t>
                      </a:r>
                    </a:p>
                  </a:txBody>
                  <a:tcPr/>
                </a:tc>
                <a:tc>
                  <a:txBody>
                    <a:bodyPr/>
                    <a:lstStyle/>
                    <a:p>
                      <a:r>
                        <a:rPr kumimoji="1" lang="ja-JP" altLang="en-US" dirty="0">
                          <a:latin typeface="AR P丸ゴシック体M" panose="020B0600010101010101" pitchFamily="50" charset="-128"/>
                          <a:ea typeface="AR P丸ゴシック体M" panose="020B0600010101010101" pitchFamily="50" charset="-128"/>
                        </a:rPr>
                        <a:t>エピソード（自分の考え）</a:t>
                      </a:r>
                    </a:p>
                  </a:txBody>
                  <a:tcPr/>
                </a:tc>
                <a:tc>
                  <a:txBody>
                    <a:bodyPr/>
                    <a:lstStyle/>
                    <a:p>
                      <a:r>
                        <a:rPr kumimoji="1" lang="ja-JP" altLang="en-US" dirty="0">
                          <a:latin typeface="AR P丸ゴシック体M" panose="020B0600010101010101" pitchFamily="50" charset="-128"/>
                          <a:ea typeface="AR P丸ゴシック体M" panose="020B0600010101010101" pitchFamily="50" charset="-128"/>
                        </a:rPr>
                        <a:t>順位</a:t>
                      </a:r>
                    </a:p>
                  </a:txBody>
                  <a:tcPr/>
                </a:tc>
                <a:extLst>
                  <a:ext uri="{0D108BD9-81ED-4DB2-BD59-A6C34878D82A}">
                    <a16:rowId xmlns:a16="http://schemas.microsoft.com/office/drawing/2014/main" val="3199098671"/>
                  </a:ext>
                </a:extLst>
              </a:tr>
              <a:tr h="467258">
                <a:tc>
                  <a:txBody>
                    <a:bodyPr/>
                    <a:lstStyle/>
                    <a:p>
                      <a:pPr algn="ctr"/>
                      <a:r>
                        <a:rPr kumimoji="1" lang="ja-JP" altLang="en-US" dirty="0">
                          <a:latin typeface="AR P丸ゴシック体M" panose="020B0600010101010101" pitchFamily="50" charset="-128"/>
                          <a:ea typeface="AR P丸ゴシック体M" panose="020B0600010101010101" pitchFamily="50" charset="-128"/>
                        </a:rPr>
                        <a:t>お金</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収入を上げたい／お金に不自由したくない</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ほどほどの収入があれば、良い。１ヶ月</a:t>
                      </a:r>
                      <a:r>
                        <a:rPr kumimoji="1" lang="en-US" altLang="ja-JP" sz="1400" dirty="0">
                          <a:latin typeface="AR P丸ゴシック体M" panose="020B0600010101010101" pitchFamily="50" charset="-128"/>
                          <a:ea typeface="AR P丸ゴシック体M" panose="020B0600010101010101" pitchFamily="50" charset="-128"/>
                        </a:rPr>
                        <a:t>15</a:t>
                      </a:r>
                      <a:r>
                        <a:rPr kumimoji="1" lang="ja-JP" altLang="en-US" sz="1400" dirty="0">
                          <a:latin typeface="AR P丸ゴシック体M" panose="020B0600010101010101" pitchFamily="50" charset="-128"/>
                          <a:ea typeface="AR P丸ゴシック体M" panose="020B0600010101010101" pitchFamily="50" charset="-128"/>
                        </a:rPr>
                        <a:t>万円あれば貯金できる生活術を心得ている。</a:t>
                      </a:r>
                    </a:p>
                  </a:txBody>
                  <a:tcPr/>
                </a:tc>
                <a:tc>
                  <a:txBody>
                    <a:bodyPr/>
                    <a:lstStyle/>
                    <a:p>
                      <a:pPr algn="ctr"/>
                      <a:r>
                        <a:rPr kumimoji="1" lang="en-US" altLang="ja-JP" sz="1400" dirty="0">
                          <a:latin typeface="AR P丸ゴシック体M" panose="020B0600010101010101" pitchFamily="50" charset="-128"/>
                          <a:ea typeface="AR P丸ゴシック体M" panose="020B0600010101010101" pitchFamily="50" charset="-128"/>
                        </a:rPr>
                        <a:t>6</a:t>
                      </a:r>
                      <a:endParaRPr kumimoji="1" lang="ja-JP" altLang="en-US" sz="1400" dirty="0">
                        <a:latin typeface="AR P丸ゴシック体M" panose="020B0600010101010101" pitchFamily="50" charset="-128"/>
                        <a:ea typeface="AR P丸ゴシック体M" panose="020B0600010101010101" pitchFamily="50" charset="-128"/>
                      </a:endParaRPr>
                    </a:p>
                  </a:txBody>
                  <a:tcPr anchor="ctr"/>
                </a:tc>
                <a:extLst>
                  <a:ext uri="{0D108BD9-81ED-4DB2-BD59-A6C34878D82A}">
                    <a16:rowId xmlns:a16="http://schemas.microsoft.com/office/drawing/2014/main" val="3584445045"/>
                  </a:ext>
                </a:extLst>
              </a:tr>
              <a:tr h="467258">
                <a:tc>
                  <a:txBody>
                    <a:bodyPr/>
                    <a:lstStyle/>
                    <a:p>
                      <a:pPr algn="ctr"/>
                      <a:r>
                        <a:rPr kumimoji="1" lang="ja-JP" altLang="en-US" dirty="0">
                          <a:latin typeface="AR P丸ゴシック体M" panose="020B0600010101010101" pitchFamily="50" charset="-128"/>
                          <a:ea typeface="AR P丸ゴシック体M" panose="020B0600010101010101" pitchFamily="50" charset="-128"/>
                        </a:rPr>
                        <a:t>時間</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自由な時間を過ごしたい／時間にしばられたくない</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時間にしばられて自由がきかないのは嫌だが、ある程度しばられないと自分を管理するのは苦手だ。</a:t>
                      </a:r>
                    </a:p>
                  </a:txBody>
                  <a:tcPr/>
                </a:tc>
                <a:tc>
                  <a:txBody>
                    <a:bodyPr/>
                    <a:lstStyle/>
                    <a:p>
                      <a:pPr algn="ctr"/>
                      <a:r>
                        <a:rPr kumimoji="1" lang="en-US" altLang="ja-JP" sz="1400" dirty="0">
                          <a:latin typeface="AR P丸ゴシック体M" panose="020B0600010101010101" pitchFamily="50" charset="-128"/>
                          <a:ea typeface="AR P丸ゴシック体M" panose="020B0600010101010101" pitchFamily="50" charset="-128"/>
                        </a:rPr>
                        <a:t>5</a:t>
                      </a:r>
                      <a:endParaRPr kumimoji="1" lang="ja-JP" altLang="en-US" sz="1400" dirty="0">
                        <a:latin typeface="AR P丸ゴシック体M" panose="020B0600010101010101" pitchFamily="50" charset="-128"/>
                        <a:ea typeface="AR P丸ゴシック体M" panose="020B0600010101010101" pitchFamily="50" charset="-128"/>
                      </a:endParaRPr>
                    </a:p>
                  </a:txBody>
                  <a:tcPr anchor="ctr"/>
                </a:tc>
                <a:extLst>
                  <a:ext uri="{0D108BD9-81ED-4DB2-BD59-A6C34878D82A}">
                    <a16:rowId xmlns:a16="http://schemas.microsoft.com/office/drawing/2014/main" val="769923306"/>
                  </a:ext>
                </a:extLst>
              </a:tr>
              <a:tr h="467258">
                <a:tc>
                  <a:txBody>
                    <a:bodyPr/>
                    <a:lstStyle/>
                    <a:p>
                      <a:pPr algn="ctr"/>
                      <a:r>
                        <a:rPr kumimoji="1" lang="ja-JP" altLang="en-US" dirty="0">
                          <a:latin typeface="AR P丸ゴシック体M" panose="020B0600010101010101" pitchFamily="50" charset="-128"/>
                          <a:ea typeface="AR P丸ゴシック体M" panose="020B0600010101010101" pitchFamily="50" charset="-128"/>
                        </a:rPr>
                        <a:t>人</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好きな人と過ごしたい／嫌な人と付き合いたくない</a:t>
                      </a:r>
                    </a:p>
                  </a:txBody>
                  <a:tcPr/>
                </a:tc>
                <a:tc>
                  <a:txBody>
                    <a:bodyPr/>
                    <a:lstStyle/>
                    <a:p>
                      <a:r>
                        <a:rPr kumimoji="1" lang="ja-JP" altLang="en-US" sz="1400">
                          <a:latin typeface="AR P丸ゴシック体M" panose="020B0600010101010101" pitchFamily="50" charset="-128"/>
                          <a:ea typeface="AR P丸ゴシック体M" panose="020B0600010101010101" pitchFamily="50" charset="-128"/>
                        </a:rPr>
                        <a:t>好きな人と過ごしたいが嫌いな人と過ごすことにも意味はある。</a:t>
                      </a:r>
                      <a:endParaRPr kumimoji="1" lang="ja-JP" altLang="en-US" sz="1400" dirty="0">
                        <a:latin typeface="AR P丸ゴシック体M" panose="020B0600010101010101" pitchFamily="50" charset="-128"/>
                        <a:ea typeface="AR P丸ゴシック体M" panose="020B0600010101010101" pitchFamily="50" charset="-128"/>
                      </a:endParaRPr>
                    </a:p>
                  </a:txBody>
                  <a:tcPr/>
                </a:tc>
                <a:tc>
                  <a:txBody>
                    <a:bodyPr/>
                    <a:lstStyle/>
                    <a:p>
                      <a:pPr algn="ctr"/>
                      <a:r>
                        <a:rPr kumimoji="1" lang="en-US" altLang="ja-JP" sz="1400" dirty="0">
                          <a:latin typeface="AR P丸ゴシック体M" panose="020B0600010101010101" pitchFamily="50" charset="-128"/>
                          <a:ea typeface="AR P丸ゴシック体M" panose="020B0600010101010101" pitchFamily="50" charset="-128"/>
                        </a:rPr>
                        <a:t>7</a:t>
                      </a:r>
                    </a:p>
                  </a:txBody>
                  <a:tcPr anchor="ctr"/>
                </a:tc>
                <a:extLst>
                  <a:ext uri="{0D108BD9-81ED-4DB2-BD59-A6C34878D82A}">
                    <a16:rowId xmlns:a16="http://schemas.microsoft.com/office/drawing/2014/main" val="3146469863"/>
                  </a:ext>
                </a:extLst>
              </a:tr>
              <a:tr h="467258">
                <a:tc>
                  <a:txBody>
                    <a:bodyPr/>
                    <a:lstStyle/>
                    <a:p>
                      <a:pPr algn="ctr"/>
                      <a:r>
                        <a:rPr kumimoji="1" lang="ja-JP" altLang="en-US" dirty="0">
                          <a:latin typeface="AR P丸ゴシック体M" panose="020B0600010101010101" pitchFamily="50" charset="-128"/>
                          <a:ea typeface="AR P丸ゴシック体M" panose="020B0600010101010101" pitchFamily="50" charset="-128"/>
                        </a:rPr>
                        <a:t>地位</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賞賛される立場にいたい／承認されたい</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承認なんてされなくてもいい。自分のしたいことをして生きる。</a:t>
                      </a:r>
                    </a:p>
                  </a:txBody>
                  <a:tcPr/>
                </a:tc>
                <a:tc>
                  <a:txBody>
                    <a:bodyPr/>
                    <a:lstStyle/>
                    <a:p>
                      <a:pPr algn="ctr"/>
                      <a:r>
                        <a:rPr kumimoji="1" lang="en-US" altLang="ja-JP" sz="1400" dirty="0">
                          <a:latin typeface="AR P丸ゴシック体M" panose="020B0600010101010101" pitchFamily="50" charset="-128"/>
                          <a:ea typeface="AR P丸ゴシック体M" panose="020B0600010101010101" pitchFamily="50" charset="-128"/>
                        </a:rPr>
                        <a:t>9</a:t>
                      </a:r>
                      <a:endParaRPr kumimoji="1" lang="ja-JP" altLang="en-US" sz="1400" dirty="0">
                        <a:latin typeface="AR P丸ゴシック体M" panose="020B0600010101010101" pitchFamily="50" charset="-128"/>
                        <a:ea typeface="AR P丸ゴシック体M" panose="020B0600010101010101" pitchFamily="50" charset="-128"/>
                      </a:endParaRPr>
                    </a:p>
                  </a:txBody>
                  <a:tcPr anchor="ctr"/>
                </a:tc>
                <a:extLst>
                  <a:ext uri="{0D108BD9-81ED-4DB2-BD59-A6C34878D82A}">
                    <a16:rowId xmlns:a16="http://schemas.microsoft.com/office/drawing/2014/main" val="504465864"/>
                  </a:ext>
                </a:extLst>
              </a:tr>
              <a:tr h="467258">
                <a:tc>
                  <a:txBody>
                    <a:bodyPr/>
                    <a:lstStyle/>
                    <a:p>
                      <a:pPr algn="ctr"/>
                      <a:r>
                        <a:rPr kumimoji="1" lang="ja-JP" altLang="en-US" dirty="0">
                          <a:latin typeface="AR P丸ゴシック体M" panose="020B0600010101010101" pitchFamily="50" charset="-128"/>
                          <a:ea typeface="AR P丸ゴシック体M" panose="020B0600010101010101" pitchFamily="50" charset="-128"/>
                        </a:rPr>
                        <a:t>家族</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家族の幸せ／家族との時間を大切にしたい</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家族との時間は大切。（いまのところ家族がいない）</a:t>
                      </a:r>
                    </a:p>
                  </a:txBody>
                  <a:tcPr/>
                </a:tc>
                <a:tc>
                  <a:txBody>
                    <a:bodyPr/>
                    <a:lstStyle/>
                    <a:p>
                      <a:pPr algn="ctr"/>
                      <a:r>
                        <a:rPr kumimoji="1" lang="en-US" altLang="ja-JP" sz="1400" dirty="0">
                          <a:latin typeface="AR P丸ゴシック体M" panose="020B0600010101010101" pitchFamily="50" charset="-128"/>
                          <a:ea typeface="AR P丸ゴシック体M" panose="020B0600010101010101" pitchFamily="50" charset="-128"/>
                        </a:rPr>
                        <a:t>4</a:t>
                      </a:r>
                      <a:endParaRPr kumimoji="1" lang="ja-JP" altLang="en-US" sz="1400" dirty="0">
                        <a:latin typeface="AR P丸ゴシック体M" panose="020B0600010101010101" pitchFamily="50" charset="-128"/>
                        <a:ea typeface="AR P丸ゴシック体M" panose="020B0600010101010101" pitchFamily="50" charset="-128"/>
                      </a:endParaRPr>
                    </a:p>
                  </a:txBody>
                  <a:tcPr anchor="ctr"/>
                </a:tc>
                <a:extLst>
                  <a:ext uri="{0D108BD9-81ED-4DB2-BD59-A6C34878D82A}">
                    <a16:rowId xmlns:a16="http://schemas.microsoft.com/office/drawing/2014/main" val="1007915662"/>
                  </a:ext>
                </a:extLst>
              </a:tr>
              <a:tr h="467258">
                <a:tc>
                  <a:txBody>
                    <a:bodyPr/>
                    <a:lstStyle/>
                    <a:p>
                      <a:pPr algn="ctr"/>
                      <a:r>
                        <a:rPr kumimoji="1" lang="ja-JP" altLang="en-US" dirty="0">
                          <a:latin typeface="AR P丸ゴシック体M" panose="020B0600010101010101" pitchFamily="50" charset="-128"/>
                          <a:ea typeface="AR P丸ゴシック体M" panose="020B0600010101010101" pitchFamily="50" charset="-128"/>
                        </a:rPr>
                        <a:t>趣味</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趣味や好きなことを楽しみたい</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人生一度きり好きなことに時間を使いたい。</a:t>
                      </a:r>
                    </a:p>
                  </a:txBody>
                  <a:tcPr/>
                </a:tc>
                <a:tc>
                  <a:txBody>
                    <a:bodyPr/>
                    <a:lstStyle/>
                    <a:p>
                      <a:pPr algn="ctr"/>
                      <a:r>
                        <a:rPr kumimoji="1" lang="en-US" altLang="ja-JP" sz="1400" dirty="0">
                          <a:latin typeface="AR P丸ゴシック体M" panose="020B0600010101010101" pitchFamily="50" charset="-128"/>
                          <a:ea typeface="AR P丸ゴシック体M" panose="020B0600010101010101" pitchFamily="50" charset="-128"/>
                        </a:rPr>
                        <a:t>3</a:t>
                      </a:r>
                    </a:p>
                  </a:txBody>
                  <a:tcPr anchor="ctr"/>
                </a:tc>
                <a:extLst>
                  <a:ext uri="{0D108BD9-81ED-4DB2-BD59-A6C34878D82A}">
                    <a16:rowId xmlns:a16="http://schemas.microsoft.com/office/drawing/2014/main" val="1320948321"/>
                  </a:ext>
                </a:extLst>
              </a:tr>
              <a:tr h="467258">
                <a:tc>
                  <a:txBody>
                    <a:bodyPr/>
                    <a:lstStyle/>
                    <a:p>
                      <a:pPr algn="ctr"/>
                      <a:r>
                        <a:rPr kumimoji="1" lang="ja-JP" altLang="en-US" dirty="0">
                          <a:latin typeface="AR P丸ゴシック体M" panose="020B0600010101010101" pitchFamily="50" charset="-128"/>
                          <a:ea typeface="AR P丸ゴシック体M" panose="020B0600010101010101" pitchFamily="50" charset="-128"/>
                        </a:rPr>
                        <a:t>健康</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心や身体の調子を整えたい／美しさや若さを追求したい</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健康でないとしたいことができない。</a:t>
                      </a:r>
                    </a:p>
                  </a:txBody>
                  <a:tcPr/>
                </a:tc>
                <a:tc>
                  <a:txBody>
                    <a:bodyPr/>
                    <a:lstStyle/>
                    <a:p>
                      <a:pPr algn="ctr"/>
                      <a:r>
                        <a:rPr kumimoji="1" lang="en-US" altLang="ja-JP" sz="1400" dirty="0">
                          <a:latin typeface="AR P丸ゴシック体M" panose="020B0600010101010101" pitchFamily="50" charset="-128"/>
                          <a:ea typeface="AR P丸ゴシック体M" panose="020B0600010101010101" pitchFamily="50" charset="-128"/>
                        </a:rPr>
                        <a:t>1</a:t>
                      </a:r>
                      <a:endParaRPr kumimoji="1" lang="ja-JP" altLang="en-US" sz="1400" dirty="0">
                        <a:latin typeface="AR P丸ゴシック体M" panose="020B0600010101010101" pitchFamily="50" charset="-128"/>
                        <a:ea typeface="AR P丸ゴシック体M" panose="020B0600010101010101" pitchFamily="50" charset="-128"/>
                      </a:endParaRPr>
                    </a:p>
                  </a:txBody>
                  <a:tcPr anchor="ctr"/>
                </a:tc>
                <a:extLst>
                  <a:ext uri="{0D108BD9-81ED-4DB2-BD59-A6C34878D82A}">
                    <a16:rowId xmlns:a16="http://schemas.microsoft.com/office/drawing/2014/main" val="4116418784"/>
                  </a:ext>
                </a:extLst>
              </a:tr>
              <a:tr h="467258">
                <a:tc>
                  <a:txBody>
                    <a:bodyPr/>
                    <a:lstStyle/>
                    <a:p>
                      <a:pPr algn="ctr"/>
                      <a:r>
                        <a:rPr kumimoji="1" lang="ja-JP" altLang="en-US" dirty="0">
                          <a:latin typeface="AR P丸ゴシック体M" panose="020B0600010101010101" pitchFamily="50" charset="-128"/>
                          <a:ea typeface="AR P丸ゴシック体M" panose="020B0600010101010101" pitchFamily="50" charset="-128"/>
                        </a:rPr>
                        <a:t>自信</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自分を大切にしたい／自分を好きでいたい</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自分を大切にしたい。世界中の人にダメと言われても、自分だけは自分を信じていたい。</a:t>
                      </a:r>
                    </a:p>
                  </a:txBody>
                  <a:tcPr/>
                </a:tc>
                <a:tc>
                  <a:txBody>
                    <a:bodyPr/>
                    <a:lstStyle/>
                    <a:p>
                      <a:pPr algn="ctr"/>
                      <a:r>
                        <a:rPr kumimoji="1" lang="en-US" altLang="ja-JP" sz="1400" dirty="0">
                          <a:latin typeface="AR P丸ゴシック体M" panose="020B0600010101010101" pitchFamily="50" charset="-128"/>
                          <a:ea typeface="AR P丸ゴシック体M" panose="020B0600010101010101" pitchFamily="50" charset="-128"/>
                        </a:rPr>
                        <a:t>2</a:t>
                      </a:r>
                      <a:endParaRPr kumimoji="1" lang="ja-JP" altLang="en-US" sz="1400" dirty="0">
                        <a:latin typeface="AR P丸ゴシック体M" panose="020B0600010101010101" pitchFamily="50" charset="-128"/>
                        <a:ea typeface="AR P丸ゴシック体M" panose="020B0600010101010101" pitchFamily="50" charset="-128"/>
                      </a:endParaRPr>
                    </a:p>
                  </a:txBody>
                  <a:tcPr anchor="ctr"/>
                </a:tc>
                <a:extLst>
                  <a:ext uri="{0D108BD9-81ED-4DB2-BD59-A6C34878D82A}">
                    <a16:rowId xmlns:a16="http://schemas.microsoft.com/office/drawing/2014/main" val="3942496319"/>
                  </a:ext>
                </a:extLst>
              </a:tr>
              <a:tr h="467258">
                <a:tc>
                  <a:txBody>
                    <a:bodyPr/>
                    <a:lstStyle/>
                    <a:p>
                      <a:pPr algn="ctr"/>
                      <a:r>
                        <a:rPr kumimoji="1" lang="ja-JP" altLang="en-US" dirty="0">
                          <a:latin typeface="AR P丸ゴシック体M" panose="020B0600010101010101" pitchFamily="50" charset="-128"/>
                          <a:ea typeface="AR P丸ゴシック体M" panose="020B0600010101010101" pitchFamily="50" charset="-128"/>
                        </a:rPr>
                        <a:t>貢献</a:t>
                      </a:r>
                    </a:p>
                  </a:txBody>
                  <a:tcPr/>
                </a:tc>
                <a:tc>
                  <a:txBody>
                    <a:bodyPr/>
                    <a:lstStyle/>
                    <a:p>
                      <a:r>
                        <a:rPr kumimoji="1" lang="ja-JP" altLang="en-US" sz="1400">
                          <a:latin typeface="AR P丸ゴシック体M" panose="020B0600010101010101" pitchFamily="50" charset="-128"/>
                          <a:ea typeface="AR P丸ゴシック体M" panose="020B0600010101010101" pitchFamily="50" charset="-128"/>
                        </a:rPr>
                        <a:t>誰かの役に立ちたい／世の中のためになることをしたい</a:t>
                      </a:r>
                      <a:endParaRPr kumimoji="1" lang="ja-JP" altLang="en-US" sz="1400" dirty="0">
                        <a:latin typeface="AR P丸ゴシック体M" panose="020B0600010101010101" pitchFamily="50" charset="-128"/>
                        <a:ea typeface="AR P丸ゴシック体M" panose="020B0600010101010101" pitchFamily="50" charset="-128"/>
                      </a:endParaRP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生きているだけで世の中の役には立っている自信がある。</a:t>
                      </a:r>
                    </a:p>
                  </a:txBody>
                  <a:tcPr/>
                </a:tc>
                <a:tc>
                  <a:txBody>
                    <a:bodyPr/>
                    <a:lstStyle/>
                    <a:p>
                      <a:pPr algn="ctr"/>
                      <a:r>
                        <a:rPr kumimoji="1" lang="en-US" altLang="ja-JP" sz="1400" dirty="0">
                          <a:latin typeface="AR P丸ゴシック体M" panose="020B0600010101010101" pitchFamily="50" charset="-128"/>
                          <a:ea typeface="AR P丸ゴシック体M" panose="020B0600010101010101" pitchFamily="50" charset="-128"/>
                        </a:rPr>
                        <a:t>8</a:t>
                      </a:r>
                      <a:endParaRPr kumimoji="1" lang="ja-JP" altLang="en-US" sz="1400" dirty="0">
                        <a:latin typeface="AR P丸ゴシック体M" panose="020B0600010101010101" pitchFamily="50" charset="-128"/>
                        <a:ea typeface="AR P丸ゴシック体M" panose="020B0600010101010101" pitchFamily="50" charset="-128"/>
                      </a:endParaRPr>
                    </a:p>
                  </a:txBody>
                  <a:tcPr anchor="ctr"/>
                </a:tc>
                <a:extLst>
                  <a:ext uri="{0D108BD9-81ED-4DB2-BD59-A6C34878D82A}">
                    <a16:rowId xmlns:a16="http://schemas.microsoft.com/office/drawing/2014/main" val="1338024393"/>
                  </a:ext>
                </a:extLst>
              </a:tr>
            </a:tbl>
          </a:graphicData>
        </a:graphic>
      </p:graphicFrame>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588621" y="6382139"/>
            <a:ext cx="233265" cy="375138"/>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2</a:t>
            </a:fld>
            <a:endParaRPr kumimoji="1" lang="ja-JP" altLang="en-US" sz="1400" dirty="0">
              <a:latin typeface="AR P丸ゴシック体M" panose="020B0600010101010101" pitchFamily="50" charset="-128"/>
              <a:ea typeface="AR P丸ゴシック体M" panose="020B0600010101010101" pitchFamily="50" charset="-128"/>
            </a:endParaRPr>
          </a:p>
        </p:txBody>
      </p:sp>
    </p:spTree>
    <p:extLst>
      <p:ext uri="{BB962C8B-B14F-4D97-AF65-F5344CB8AC3E}">
        <p14:creationId xmlns:p14="http://schemas.microsoft.com/office/powerpoint/2010/main" val="2234615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0F0D71-BC9D-FD85-4307-A1D5E724EE50}"/>
              </a:ext>
            </a:extLst>
          </p:cNvPr>
          <p:cNvSpPr>
            <a:spLocks noGrp="1"/>
          </p:cNvSpPr>
          <p:nvPr>
            <p:ph type="title"/>
          </p:nvPr>
        </p:nvSpPr>
        <p:spPr>
          <a:xfrm>
            <a:off x="1024128" y="366606"/>
            <a:ext cx="9720072" cy="413851"/>
          </a:xfrm>
        </p:spPr>
        <p:txBody>
          <a:bodyPr>
            <a:normAutofit/>
          </a:bodyPr>
          <a:lstStyle/>
          <a:p>
            <a:r>
              <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rPr>
              <a:t>●手に入れたいものは何？</a:t>
            </a:r>
          </a:p>
        </p:txBody>
      </p:sp>
      <p:sp>
        <p:nvSpPr>
          <p:cNvPr id="4" name="タイトル 1">
            <a:extLst>
              <a:ext uri="{FF2B5EF4-FFF2-40B4-BE49-F238E27FC236}">
                <a16:creationId xmlns:a16="http://schemas.microsoft.com/office/drawing/2014/main" id="{A8834CCF-450E-976A-9E0F-A2FA43E7850B}"/>
              </a:ext>
            </a:extLst>
          </p:cNvPr>
          <p:cNvSpPr txBox="1">
            <a:spLocks/>
          </p:cNvSpPr>
          <p:nvPr/>
        </p:nvSpPr>
        <p:spPr>
          <a:xfrm>
            <a:off x="1024128" y="780457"/>
            <a:ext cx="9720072" cy="710184"/>
          </a:xfrm>
          <a:prstGeom prst="rect">
            <a:avLst/>
          </a:prstGeom>
        </p:spPr>
        <p:txBody>
          <a:bodyPr vert="horz" lIns="91440" tIns="45720" rIns="91440" bIns="45720" rtlCol="0" anchor="t">
            <a:normAutofit fontScale="92500"/>
          </a:bodyPr>
          <a:lst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a:lstStyle>
          <a:p>
            <a:pPr>
              <a:lnSpc>
                <a:spcPct val="120000"/>
              </a:lnSpc>
            </a:pP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1-2.</a:t>
            </a: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次にの表の項目に沿って、あなたが「手に入れたい理想の暮らし」を自由に書き込んでみてください。</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（心が動く項目だけを埋めるのでも構いません）</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p:txBody>
      </p:sp>
      <p:graphicFrame>
        <p:nvGraphicFramePr>
          <p:cNvPr id="5" name="表 5">
            <a:extLst>
              <a:ext uri="{FF2B5EF4-FFF2-40B4-BE49-F238E27FC236}">
                <a16:creationId xmlns:a16="http://schemas.microsoft.com/office/drawing/2014/main" id="{DB8D1096-67FB-335F-2DEB-1967A633FF03}"/>
              </a:ext>
            </a:extLst>
          </p:cNvPr>
          <p:cNvGraphicFramePr>
            <a:graphicFrameLocks noGrp="1"/>
          </p:cNvGraphicFramePr>
          <p:nvPr>
            <p:extLst>
              <p:ext uri="{D42A27DB-BD31-4B8C-83A1-F6EECF244321}">
                <p14:modId xmlns:p14="http://schemas.microsoft.com/office/powerpoint/2010/main" val="2571668911"/>
              </p:ext>
            </p:extLst>
          </p:nvPr>
        </p:nvGraphicFramePr>
        <p:xfrm>
          <a:off x="1215052" y="1633490"/>
          <a:ext cx="10289593" cy="4845402"/>
        </p:xfrm>
        <a:graphic>
          <a:graphicData uri="http://schemas.openxmlformats.org/drawingml/2006/table">
            <a:tbl>
              <a:tblPr firstRow="1" bandRow="1">
                <a:tableStyleId>{5C22544A-7EE6-4342-B048-85BDC9FD1C3A}</a:tableStyleId>
              </a:tblPr>
              <a:tblGrid>
                <a:gridCol w="1873381">
                  <a:extLst>
                    <a:ext uri="{9D8B030D-6E8A-4147-A177-3AD203B41FA5}">
                      <a16:colId xmlns:a16="http://schemas.microsoft.com/office/drawing/2014/main" val="2483545507"/>
                    </a:ext>
                  </a:extLst>
                </a:gridCol>
                <a:gridCol w="8416212">
                  <a:extLst>
                    <a:ext uri="{9D8B030D-6E8A-4147-A177-3AD203B41FA5}">
                      <a16:colId xmlns:a16="http://schemas.microsoft.com/office/drawing/2014/main" val="2938147109"/>
                    </a:ext>
                  </a:extLst>
                </a:gridCol>
              </a:tblGrid>
              <a:tr h="467258">
                <a:tc>
                  <a:txBody>
                    <a:bodyPr/>
                    <a:lstStyle/>
                    <a:p>
                      <a:r>
                        <a:rPr kumimoji="1" lang="ja-JP" altLang="en-US" dirty="0">
                          <a:latin typeface="AR P丸ゴシック体M" panose="020B0600010101010101" pitchFamily="50" charset="-128"/>
                          <a:ea typeface="AR P丸ゴシック体M" panose="020B0600010101010101" pitchFamily="50" charset="-128"/>
                        </a:rPr>
                        <a:t>項目</a:t>
                      </a:r>
                    </a:p>
                  </a:txBody>
                  <a:tcPr/>
                </a:tc>
                <a:tc>
                  <a:txBody>
                    <a:bodyPr/>
                    <a:lstStyle/>
                    <a:p>
                      <a:r>
                        <a:rPr kumimoji="1" lang="ja-JP" altLang="en-US" dirty="0">
                          <a:latin typeface="AR P丸ゴシック体M" panose="020B0600010101010101" pitchFamily="50" charset="-128"/>
                          <a:ea typeface="AR P丸ゴシック体M" panose="020B0600010101010101" pitchFamily="50" charset="-128"/>
                        </a:rPr>
                        <a:t>内容（自分の考え）</a:t>
                      </a:r>
                    </a:p>
                  </a:txBody>
                  <a:tcPr/>
                </a:tc>
                <a:extLst>
                  <a:ext uri="{0D108BD9-81ED-4DB2-BD59-A6C34878D82A}">
                    <a16:rowId xmlns:a16="http://schemas.microsoft.com/office/drawing/2014/main" val="3199098671"/>
                  </a:ext>
                </a:extLst>
              </a:tr>
              <a:tr h="467258">
                <a:tc>
                  <a:txBody>
                    <a:bodyPr/>
                    <a:lstStyle/>
                    <a:p>
                      <a:pPr algn="l"/>
                      <a:r>
                        <a:rPr kumimoji="1" lang="ja-JP" altLang="en-US" dirty="0">
                          <a:latin typeface="AR P丸ゴシック体M" panose="020B0600010101010101" pitchFamily="50" charset="-128"/>
                          <a:ea typeface="AR P丸ゴシック体M" panose="020B0600010101010101" pitchFamily="50" charset="-128"/>
                        </a:rPr>
                        <a:t>住むエリア</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日本／広島（住み慣れた土地、人脈が多くあるので住むのが楽ちん）適度に田舎</a:t>
                      </a:r>
                    </a:p>
                  </a:txBody>
                  <a:tcPr/>
                </a:tc>
                <a:extLst>
                  <a:ext uri="{0D108BD9-81ED-4DB2-BD59-A6C34878D82A}">
                    <a16:rowId xmlns:a16="http://schemas.microsoft.com/office/drawing/2014/main" val="3584445045"/>
                  </a:ext>
                </a:extLst>
              </a:tr>
              <a:tr h="467258">
                <a:tc>
                  <a:txBody>
                    <a:bodyPr/>
                    <a:lstStyle/>
                    <a:p>
                      <a:pPr algn="l"/>
                      <a:r>
                        <a:rPr kumimoji="1" lang="ja-JP" altLang="en-US" dirty="0">
                          <a:latin typeface="AR P丸ゴシック体M" panose="020B0600010101010101" pitchFamily="50" charset="-128"/>
                          <a:ea typeface="AR P丸ゴシック体M" panose="020B0600010101010101" pitchFamily="50" charset="-128"/>
                        </a:rPr>
                        <a:t>住む家</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こんなに家賃が安い家はない。住んでいるだけでお得。お金が出来たら田舎に一軒家を借りたい？</a:t>
                      </a:r>
                    </a:p>
                  </a:txBody>
                  <a:tcPr/>
                </a:tc>
                <a:extLst>
                  <a:ext uri="{0D108BD9-81ED-4DB2-BD59-A6C34878D82A}">
                    <a16:rowId xmlns:a16="http://schemas.microsoft.com/office/drawing/2014/main" val="769923306"/>
                  </a:ext>
                </a:extLst>
              </a:tr>
              <a:tr h="467258">
                <a:tc>
                  <a:txBody>
                    <a:bodyPr/>
                    <a:lstStyle/>
                    <a:p>
                      <a:pPr algn="l"/>
                      <a:r>
                        <a:rPr kumimoji="1" lang="ja-JP" altLang="en-US" dirty="0">
                          <a:latin typeface="AR P丸ゴシック体M" panose="020B0600010101010101" pitchFamily="50" charset="-128"/>
                          <a:ea typeface="AR P丸ゴシック体M" panose="020B0600010101010101" pitchFamily="50" charset="-128"/>
                        </a:rPr>
                        <a:t>食生活</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いまのままで、十分。健康に配慮した食生活ができている。</a:t>
                      </a:r>
                    </a:p>
                  </a:txBody>
                  <a:tcPr/>
                </a:tc>
                <a:extLst>
                  <a:ext uri="{0D108BD9-81ED-4DB2-BD59-A6C34878D82A}">
                    <a16:rowId xmlns:a16="http://schemas.microsoft.com/office/drawing/2014/main" val="3146469863"/>
                  </a:ext>
                </a:extLst>
              </a:tr>
              <a:tr h="467258">
                <a:tc>
                  <a:txBody>
                    <a:bodyPr/>
                    <a:lstStyle/>
                    <a:p>
                      <a:pPr algn="l"/>
                      <a:r>
                        <a:rPr kumimoji="1" lang="ja-JP" altLang="en-US" dirty="0">
                          <a:latin typeface="AR P丸ゴシック体M" panose="020B0600010101010101" pitchFamily="50" charset="-128"/>
                          <a:ea typeface="AR P丸ゴシック体M" panose="020B0600010101010101" pitchFamily="50" charset="-128"/>
                        </a:rPr>
                        <a:t>趣味</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趣味もたくさんあり充実している。これ以上、増やしたら時間が足りない。</a:t>
                      </a:r>
                    </a:p>
                  </a:txBody>
                  <a:tcPr/>
                </a:tc>
                <a:extLst>
                  <a:ext uri="{0D108BD9-81ED-4DB2-BD59-A6C34878D82A}">
                    <a16:rowId xmlns:a16="http://schemas.microsoft.com/office/drawing/2014/main" val="504465864"/>
                  </a:ext>
                </a:extLst>
              </a:tr>
              <a:tr h="467258">
                <a:tc>
                  <a:txBody>
                    <a:bodyPr/>
                    <a:lstStyle/>
                    <a:p>
                      <a:pPr algn="l"/>
                      <a:r>
                        <a:rPr kumimoji="1" lang="ja-JP" altLang="en-US" dirty="0">
                          <a:latin typeface="AR P丸ゴシック体M" panose="020B0600010101010101" pitchFamily="50" charset="-128"/>
                          <a:ea typeface="AR P丸ゴシック体M" panose="020B0600010101010101" pitchFamily="50" charset="-128"/>
                        </a:rPr>
                        <a:t>家族</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いまのところ不満はないが、パートナーとして一緒に住める人がいたらいいなと思う。</a:t>
                      </a:r>
                    </a:p>
                  </a:txBody>
                  <a:tcPr/>
                </a:tc>
                <a:extLst>
                  <a:ext uri="{0D108BD9-81ED-4DB2-BD59-A6C34878D82A}">
                    <a16:rowId xmlns:a16="http://schemas.microsoft.com/office/drawing/2014/main" val="1007915662"/>
                  </a:ext>
                </a:extLst>
              </a:tr>
              <a:tr h="467258">
                <a:tc>
                  <a:txBody>
                    <a:bodyPr/>
                    <a:lstStyle/>
                    <a:p>
                      <a:pPr algn="l"/>
                      <a:r>
                        <a:rPr kumimoji="1" lang="ja-JP" altLang="en-US" dirty="0">
                          <a:latin typeface="AR P丸ゴシック体M" panose="020B0600010101010101" pitchFamily="50" charset="-128"/>
                          <a:ea typeface="AR P丸ゴシック体M" panose="020B0600010101010101" pitchFamily="50" charset="-128"/>
                        </a:rPr>
                        <a:t>人付き合い</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良好。不満なし。</a:t>
                      </a:r>
                    </a:p>
                  </a:txBody>
                  <a:tcPr/>
                </a:tc>
                <a:extLst>
                  <a:ext uri="{0D108BD9-81ED-4DB2-BD59-A6C34878D82A}">
                    <a16:rowId xmlns:a16="http://schemas.microsoft.com/office/drawing/2014/main" val="1320948321"/>
                  </a:ext>
                </a:extLst>
              </a:tr>
              <a:tr h="467258">
                <a:tc>
                  <a:txBody>
                    <a:bodyPr/>
                    <a:lstStyle/>
                    <a:p>
                      <a:pPr algn="l"/>
                      <a:r>
                        <a:rPr kumimoji="1" lang="ja-JP" altLang="en-US" dirty="0">
                          <a:latin typeface="AR P丸ゴシック体M" panose="020B0600010101010101" pitchFamily="50" charset="-128"/>
                          <a:ea typeface="AR P丸ゴシック体M" panose="020B0600010101010101" pitchFamily="50" charset="-128"/>
                        </a:rPr>
                        <a:t>ペット</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いまのところ特に興味はない。</a:t>
                      </a:r>
                    </a:p>
                  </a:txBody>
                  <a:tcPr/>
                </a:tc>
                <a:extLst>
                  <a:ext uri="{0D108BD9-81ED-4DB2-BD59-A6C34878D82A}">
                    <a16:rowId xmlns:a16="http://schemas.microsoft.com/office/drawing/2014/main" val="4116418784"/>
                  </a:ext>
                </a:extLst>
              </a:tr>
              <a:tr h="467258">
                <a:tc>
                  <a:txBody>
                    <a:bodyPr/>
                    <a:lstStyle/>
                    <a:p>
                      <a:pPr algn="l"/>
                      <a:r>
                        <a:rPr kumimoji="1" lang="ja-JP" altLang="en-US" sz="1200" dirty="0">
                          <a:latin typeface="AR P丸ゴシック体M" panose="020B0600010101010101" pitchFamily="50" charset="-128"/>
                          <a:ea typeface="AR P丸ゴシック体M" panose="020B0600010101010101" pitchFamily="50" charset="-128"/>
                        </a:rPr>
                        <a:t>見ているだけでニヤニヤできるお気に入りの持ち物</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そんなものは必要ない。</a:t>
                      </a:r>
                    </a:p>
                  </a:txBody>
                  <a:tcPr/>
                </a:tc>
                <a:extLst>
                  <a:ext uri="{0D108BD9-81ED-4DB2-BD59-A6C34878D82A}">
                    <a16:rowId xmlns:a16="http://schemas.microsoft.com/office/drawing/2014/main" val="3942496319"/>
                  </a:ext>
                </a:extLst>
              </a:tr>
              <a:tr h="467258">
                <a:tc>
                  <a:txBody>
                    <a:bodyPr/>
                    <a:lstStyle/>
                    <a:p>
                      <a:pPr algn="l"/>
                      <a:r>
                        <a:rPr kumimoji="1" lang="ja-JP" altLang="en-US" dirty="0">
                          <a:latin typeface="AR P丸ゴシック体M" panose="020B0600010101010101" pitchFamily="50" charset="-128"/>
                          <a:ea typeface="AR P丸ゴシック体M" panose="020B0600010101010101" pitchFamily="50" charset="-128"/>
                        </a:rPr>
                        <a:t>休日の過ごし方</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十分幸せ。なんの文句もない。（はっきりいって天国状態）</a:t>
                      </a:r>
                    </a:p>
                  </a:txBody>
                  <a:tcPr/>
                </a:tc>
                <a:extLst>
                  <a:ext uri="{0D108BD9-81ED-4DB2-BD59-A6C34878D82A}">
                    <a16:rowId xmlns:a16="http://schemas.microsoft.com/office/drawing/2014/main" val="1338024393"/>
                  </a:ext>
                </a:extLst>
              </a:tr>
            </a:tbl>
          </a:graphicData>
        </a:graphic>
      </p:graphicFrame>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588621" y="6382139"/>
            <a:ext cx="233265" cy="375138"/>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3</a:t>
            </a:fld>
            <a:endParaRPr kumimoji="1" lang="ja-JP" altLang="en-US" sz="1400" dirty="0">
              <a:latin typeface="AR P丸ゴシック体M" panose="020B0600010101010101" pitchFamily="50" charset="-128"/>
              <a:ea typeface="AR P丸ゴシック体M" panose="020B0600010101010101" pitchFamily="50" charset="-128"/>
            </a:endParaRPr>
          </a:p>
        </p:txBody>
      </p:sp>
    </p:spTree>
    <p:extLst>
      <p:ext uri="{BB962C8B-B14F-4D97-AF65-F5344CB8AC3E}">
        <p14:creationId xmlns:p14="http://schemas.microsoft.com/office/powerpoint/2010/main" val="882180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0F0D71-BC9D-FD85-4307-A1D5E724EE50}"/>
              </a:ext>
            </a:extLst>
          </p:cNvPr>
          <p:cNvSpPr>
            <a:spLocks noGrp="1"/>
          </p:cNvSpPr>
          <p:nvPr>
            <p:ph type="title"/>
          </p:nvPr>
        </p:nvSpPr>
        <p:spPr>
          <a:xfrm>
            <a:off x="1024128" y="366606"/>
            <a:ext cx="9720072" cy="413851"/>
          </a:xfrm>
        </p:spPr>
        <p:txBody>
          <a:bodyPr>
            <a:normAutofit/>
          </a:bodyPr>
          <a:lstStyle/>
          <a:p>
            <a:r>
              <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rPr>
              <a:t>●なりたい姿は何？</a:t>
            </a:r>
          </a:p>
        </p:txBody>
      </p:sp>
      <p:sp>
        <p:nvSpPr>
          <p:cNvPr id="4" name="タイトル 1">
            <a:extLst>
              <a:ext uri="{FF2B5EF4-FFF2-40B4-BE49-F238E27FC236}">
                <a16:creationId xmlns:a16="http://schemas.microsoft.com/office/drawing/2014/main" id="{A8834CCF-450E-976A-9E0F-A2FA43E7850B}"/>
              </a:ext>
            </a:extLst>
          </p:cNvPr>
          <p:cNvSpPr txBox="1">
            <a:spLocks/>
          </p:cNvSpPr>
          <p:nvPr/>
        </p:nvSpPr>
        <p:spPr>
          <a:xfrm>
            <a:off x="1024128" y="780457"/>
            <a:ext cx="9720072" cy="710184"/>
          </a:xfrm>
          <a:prstGeom prst="rect">
            <a:avLst/>
          </a:prstGeom>
        </p:spPr>
        <p:txBody>
          <a:bodyPr vert="horz" lIns="91440" tIns="45720" rIns="91440" bIns="45720" rtlCol="0" anchor="t">
            <a:normAutofit/>
          </a:bodyPr>
          <a:lst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a:lstStyle>
          <a:p>
            <a:pPr>
              <a:lnSpc>
                <a:spcPct val="120000"/>
              </a:lnSpc>
            </a:pP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1-3.</a:t>
            </a: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次の４つの質問に答えてみてください。</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p:txBody>
      </p:sp>
      <p:graphicFrame>
        <p:nvGraphicFramePr>
          <p:cNvPr id="5" name="表 5">
            <a:extLst>
              <a:ext uri="{FF2B5EF4-FFF2-40B4-BE49-F238E27FC236}">
                <a16:creationId xmlns:a16="http://schemas.microsoft.com/office/drawing/2014/main" id="{DB8D1096-67FB-335F-2DEB-1967A633FF03}"/>
              </a:ext>
            </a:extLst>
          </p:cNvPr>
          <p:cNvGraphicFramePr>
            <a:graphicFrameLocks noGrp="1"/>
          </p:cNvGraphicFramePr>
          <p:nvPr>
            <p:extLst>
              <p:ext uri="{D42A27DB-BD31-4B8C-83A1-F6EECF244321}">
                <p14:modId xmlns:p14="http://schemas.microsoft.com/office/powerpoint/2010/main" val="674684934"/>
              </p:ext>
            </p:extLst>
          </p:nvPr>
        </p:nvGraphicFramePr>
        <p:xfrm>
          <a:off x="1119674" y="1434453"/>
          <a:ext cx="10282335" cy="4947686"/>
        </p:xfrm>
        <a:graphic>
          <a:graphicData uri="http://schemas.openxmlformats.org/drawingml/2006/table">
            <a:tbl>
              <a:tblPr firstRow="1" bandRow="1">
                <a:tableStyleId>{5C22544A-7EE6-4342-B048-85BDC9FD1C3A}</a:tableStyleId>
              </a:tblPr>
              <a:tblGrid>
                <a:gridCol w="4105470">
                  <a:extLst>
                    <a:ext uri="{9D8B030D-6E8A-4147-A177-3AD203B41FA5}">
                      <a16:colId xmlns:a16="http://schemas.microsoft.com/office/drawing/2014/main" val="2483545507"/>
                    </a:ext>
                  </a:extLst>
                </a:gridCol>
                <a:gridCol w="6176865">
                  <a:extLst>
                    <a:ext uri="{9D8B030D-6E8A-4147-A177-3AD203B41FA5}">
                      <a16:colId xmlns:a16="http://schemas.microsoft.com/office/drawing/2014/main" val="2938147109"/>
                    </a:ext>
                  </a:extLst>
                </a:gridCol>
              </a:tblGrid>
              <a:tr h="352343">
                <a:tc>
                  <a:txBody>
                    <a:bodyPr/>
                    <a:lstStyle/>
                    <a:p>
                      <a:r>
                        <a:rPr kumimoji="1" lang="ja-JP" altLang="en-US" dirty="0">
                          <a:latin typeface="AR P丸ゴシック体M" panose="020B0600010101010101" pitchFamily="50" charset="-128"/>
                          <a:ea typeface="AR P丸ゴシック体M" panose="020B0600010101010101" pitchFamily="50" charset="-128"/>
                        </a:rPr>
                        <a:t>項目</a:t>
                      </a:r>
                    </a:p>
                  </a:txBody>
                  <a:tcPr/>
                </a:tc>
                <a:tc>
                  <a:txBody>
                    <a:bodyPr/>
                    <a:lstStyle/>
                    <a:p>
                      <a:r>
                        <a:rPr kumimoji="1" lang="ja-JP" altLang="en-US" dirty="0">
                          <a:latin typeface="AR P丸ゴシック体M" panose="020B0600010101010101" pitchFamily="50" charset="-128"/>
                          <a:ea typeface="AR P丸ゴシック体M" panose="020B0600010101010101" pitchFamily="50" charset="-128"/>
                        </a:rPr>
                        <a:t>内容（自分の考え）</a:t>
                      </a:r>
                    </a:p>
                  </a:txBody>
                  <a:tcPr/>
                </a:tc>
                <a:extLst>
                  <a:ext uri="{0D108BD9-81ED-4DB2-BD59-A6C34878D82A}">
                    <a16:rowId xmlns:a16="http://schemas.microsoft.com/office/drawing/2014/main" val="3199098671"/>
                  </a:ext>
                </a:extLst>
              </a:tr>
              <a:tr h="1132723">
                <a:tc>
                  <a:txBody>
                    <a:bodyPr/>
                    <a:lstStyle/>
                    <a:p>
                      <a:pPr algn="l"/>
                      <a:r>
                        <a:rPr kumimoji="1" lang="ja-JP" altLang="en-US" dirty="0">
                          <a:latin typeface="AR P丸ゴシック体M" panose="020B0600010101010101" pitchFamily="50" charset="-128"/>
                          <a:ea typeface="AR P丸ゴシック体M" panose="020B0600010101010101" pitchFamily="50" charset="-128"/>
                        </a:rPr>
                        <a:t>①憧れ・尊敬している人</a:t>
                      </a:r>
                      <a:endParaRPr kumimoji="1" lang="en-US" altLang="ja-JP" dirty="0">
                        <a:latin typeface="AR P丸ゴシック体M" panose="020B0600010101010101" pitchFamily="50" charset="-128"/>
                        <a:ea typeface="AR P丸ゴシック体M" panose="020B0600010101010101" pitchFamily="50" charset="-128"/>
                      </a:endParaRPr>
                    </a:p>
                    <a:p>
                      <a:pPr algn="l"/>
                      <a:r>
                        <a:rPr kumimoji="1" lang="ja-JP" altLang="en-US" sz="1400" dirty="0">
                          <a:latin typeface="AR P丸ゴシック体M" panose="020B0600010101010101" pitchFamily="50" charset="-128"/>
                          <a:ea typeface="AR P丸ゴシック体M" panose="020B0600010101010101" pitchFamily="50" charset="-128"/>
                        </a:rPr>
                        <a:t>あなたが憧れている人または尊敬している人は誰ですか？</a:t>
                      </a:r>
                      <a:endParaRPr kumimoji="1" lang="en-US" altLang="ja-JP" sz="1400" dirty="0">
                        <a:latin typeface="AR P丸ゴシック体M" panose="020B0600010101010101" pitchFamily="50" charset="-128"/>
                        <a:ea typeface="AR P丸ゴシック体M" panose="020B0600010101010101" pitchFamily="50" charset="-128"/>
                      </a:endParaRPr>
                    </a:p>
                    <a:p>
                      <a:pPr algn="l"/>
                      <a:r>
                        <a:rPr kumimoji="1" lang="ja-JP" altLang="en-US" sz="1400" dirty="0">
                          <a:latin typeface="AR P丸ゴシック体M" panose="020B0600010101010101" pitchFamily="50" charset="-128"/>
                          <a:ea typeface="AR P丸ゴシック体M" panose="020B0600010101010101" pitchFamily="50" charset="-128"/>
                        </a:rPr>
                        <a:t>（その人のどこに憧れ、また尊敬していますか？）</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上杉鷹山</a:t>
                      </a:r>
                      <a:endParaRPr kumimoji="1" lang="en-US" altLang="ja-JP" sz="1400" dirty="0">
                        <a:latin typeface="AR P丸ゴシック体M" panose="020B0600010101010101" pitchFamily="50" charset="-128"/>
                        <a:ea typeface="AR P丸ゴシック体M" panose="020B0600010101010101" pitchFamily="50" charset="-128"/>
                      </a:endParaRPr>
                    </a:p>
                    <a:p>
                      <a:r>
                        <a:rPr kumimoji="1" lang="ja-JP" altLang="en-US" sz="1400" dirty="0">
                          <a:latin typeface="AR P丸ゴシック体M" panose="020B0600010101010101" pitchFamily="50" charset="-128"/>
                          <a:ea typeface="AR P丸ゴシック体M" panose="020B0600010101010101" pitchFamily="50" charset="-128"/>
                        </a:rPr>
                        <a:t>あまり歴史上では目立った存在ではないが、大飢饉などにそなえたり、実際の大飢饉のおりには、手腕を発揮した政治家。庶民の味方であったかは知らないが、庶民なくしては世の中が成り立たないことを知っていたのではないだろうか。（とにかく政治家として優れていた）</a:t>
                      </a:r>
                    </a:p>
                  </a:txBody>
                  <a:tcPr/>
                </a:tc>
                <a:extLst>
                  <a:ext uri="{0D108BD9-81ED-4DB2-BD59-A6C34878D82A}">
                    <a16:rowId xmlns:a16="http://schemas.microsoft.com/office/drawing/2014/main" val="3584445045"/>
                  </a:ext>
                </a:extLst>
              </a:tr>
              <a:tr h="1132723">
                <a:tc>
                  <a:txBody>
                    <a:bodyPr/>
                    <a:lstStyle/>
                    <a:p>
                      <a:pPr algn="l"/>
                      <a:r>
                        <a:rPr kumimoji="1" lang="ja-JP" altLang="en-US" dirty="0">
                          <a:latin typeface="AR P丸ゴシック体M" panose="020B0600010101010101" pitchFamily="50" charset="-128"/>
                          <a:ea typeface="AR P丸ゴシック体M" panose="020B0600010101010101" pitchFamily="50" charset="-128"/>
                        </a:rPr>
                        <a:t>②好きなキャラクター</a:t>
                      </a:r>
                      <a:endParaRPr kumimoji="1" lang="en-US" altLang="ja-JP" dirty="0">
                        <a:latin typeface="AR P丸ゴシック体M" panose="020B0600010101010101" pitchFamily="50" charset="-128"/>
                        <a:ea typeface="AR P丸ゴシック体M" panose="020B0600010101010101" pitchFamily="50" charset="-128"/>
                      </a:endParaRPr>
                    </a:p>
                    <a:p>
                      <a:pPr algn="l"/>
                      <a:r>
                        <a:rPr kumimoji="1" lang="ja-JP" altLang="en-US" sz="1400" dirty="0">
                          <a:latin typeface="AR P丸ゴシック体M" panose="020B0600010101010101" pitchFamily="50" charset="-128"/>
                          <a:ea typeface="AR P丸ゴシック体M" panose="020B0600010101010101" pitchFamily="50" charset="-128"/>
                        </a:rPr>
                        <a:t>今までに見た映画・漫画・ドラマ・ゲームなどの作品であなたの好きなキャラクターは？そのキャラクターの好きなところは？好きなセリフなど</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・ルパン三世</a:t>
                      </a:r>
                      <a:endParaRPr kumimoji="1" lang="en-US" altLang="ja-JP" sz="1400" dirty="0">
                        <a:latin typeface="AR P丸ゴシック体M" panose="020B0600010101010101" pitchFamily="50" charset="-128"/>
                        <a:ea typeface="AR P丸ゴシック体M" panose="020B0600010101010101" pitchFamily="50" charset="-128"/>
                      </a:endParaRPr>
                    </a:p>
                    <a:p>
                      <a:r>
                        <a:rPr kumimoji="1" lang="ja-JP" altLang="en-US" sz="1400" dirty="0">
                          <a:latin typeface="AR P丸ゴシック体M" panose="020B0600010101010101" pitchFamily="50" charset="-128"/>
                          <a:ea typeface="AR P丸ゴシック体M" panose="020B0600010101010101" pitchFamily="50" charset="-128"/>
                        </a:rPr>
                        <a:t>・無責任艦長タイラー</a:t>
                      </a:r>
                      <a:endParaRPr kumimoji="1" lang="en-US" altLang="ja-JP" sz="1400" dirty="0">
                        <a:latin typeface="AR P丸ゴシック体M" panose="020B0600010101010101" pitchFamily="50" charset="-128"/>
                        <a:ea typeface="AR P丸ゴシック体M" panose="020B0600010101010101" pitchFamily="50" charset="-128"/>
                      </a:endParaRPr>
                    </a:p>
                    <a:p>
                      <a:endParaRPr kumimoji="1" lang="en-US" altLang="ja-JP" sz="1400" dirty="0">
                        <a:latin typeface="AR P丸ゴシック体M" panose="020B0600010101010101" pitchFamily="50" charset="-128"/>
                        <a:ea typeface="AR P丸ゴシック体M" panose="020B0600010101010101" pitchFamily="50" charset="-128"/>
                      </a:endParaRPr>
                    </a:p>
                    <a:p>
                      <a:r>
                        <a:rPr kumimoji="1" lang="ja-JP" altLang="en-US" sz="1400" dirty="0">
                          <a:latin typeface="AR P丸ゴシック体M" panose="020B0600010101010101" pitchFamily="50" charset="-128"/>
                          <a:ea typeface="AR P丸ゴシック体M" panose="020B0600010101010101" pitchFamily="50" charset="-128"/>
                        </a:rPr>
                        <a:t>自由に生きているにも関わず、勝手に周りの人がいい人と勘違いしてくれるところが好き。２人ともミラクル。</a:t>
                      </a:r>
                      <a:endParaRPr kumimoji="1" lang="en-US" altLang="ja-JP" sz="1400" dirty="0">
                        <a:latin typeface="AR P丸ゴシック体M" panose="020B0600010101010101" pitchFamily="50" charset="-128"/>
                        <a:ea typeface="AR P丸ゴシック体M" panose="020B0600010101010101" pitchFamily="50" charset="-128"/>
                      </a:endParaRPr>
                    </a:p>
                  </a:txBody>
                  <a:tcPr/>
                </a:tc>
                <a:extLst>
                  <a:ext uri="{0D108BD9-81ED-4DB2-BD59-A6C34878D82A}">
                    <a16:rowId xmlns:a16="http://schemas.microsoft.com/office/drawing/2014/main" val="769923306"/>
                  </a:ext>
                </a:extLst>
              </a:tr>
              <a:tr h="1132723">
                <a:tc>
                  <a:txBody>
                    <a:bodyPr/>
                    <a:lstStyle/>
                    <a:p>
                      <a:pPr algn="l"/>
                      <a:r>
                        <a:rPr kumimoji="1" lang="ja-JP" altLang="en-US" dirty="0">
                          <a:latin typeface="AR P丸ゴシック体M" panose="020B0600010101010101" pitchFamily="50" charset="-128"/>
                          <a:ea typeface="AR P丸ゴシック体M" panose="020B0600010101010101" pitchFamily="50" charset="-128"/>
                        </a:rPr>
                        <a:t>③過去</a:t>
                      </a:r>
                      <a:endParaRPr kumimoji="1" lang="en-US" altLang="ja-JP" dirty="0">
                        <a:latin typeface="AR P丸ゴシック体M" panose="020B0600010101010101" pitchFamily="50" charset="-128"/>
                        <a:ea typeface="AR P丸ゴシック体M" panose="020B0600010101010101" pitchFamily="50" charset="-128"/>
                      </a:endParaRPr>
                    </a:p>
                    <a:p>
                      <a:pPr algn="l"/>
                      <a:r>
                        <a:rPr kumimoji="1" lang="ja-JP" altLang="en-US" sz="1400" dirty="0">
                          <a:latin typeface="AR P丸ゴシック体M" panose="020B0600010101010101" pitchFamily="50" charset="-128"/>
                          <a:ea typeface="AR P丸ゴシック体M" panose="020B0600010101010101" pitchFamily="50" charset="-128"/>
                        </a:rPr>
                        <a:t>もしあなたに子どもがいるとしたら、または、今のあなたが子ども時代のあなたに出会ったら、どんな大人に育ってほしいですか？</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いまの自分と同じ能力か、それ以上の能力を持ってほしい。</a:t>
                      </a:r>
                      <a:endParaRPr kumimoji="1" lang="en-US" altLang="ja-JP" sz="1400" dirty="0">
                        <a:latin typeface="AR P丸ゴシック体M" panose="020B0600010101010101" pitchFamily="50" charset="-128"/>
                        <a:ea typeface="AR P丸ゴシック体M" panose="020B0600010101010101" pitchFamily="50" charset="-128"/>
                      </a:endParaRPr>
                    </a:p>
                    <a:p>
                      <a:r>
                        <a:rPr kumimoji="1" lang="ja-JP" altLang="en-US" sz="1400" dirty="0">
                          <a:latin typeface="AR P丸ゴシック体M" panose="020B0600010101010101" pitchFamily="50" charset="-128"/>
                          <a:ea typeface="AR P丸ゴシック体M" panose="020B0600010101010101" pitchFamily="50" charset="-128"/>
                        </a:rPr>
                        <a:t>できれば、若いうちに自分を越えてほしい。</a:t>
                      </a:r>
                      <a:endParaRPr kumimoji="1" lang="en-US" altLang="ja-JP" sz="1400" dirty="0">
                        <a:latin typeface="AR P丸ゴシック体M" panose="020B0600010101010101" pitchFamily="50" charset="-128"/>
                        <a:ea typeface="AR P丸ゴシック体M" panose="020B0600010101010101" pitchFamily="50" charset="-128"/>
                      </a:endParaRPr>
                    </a:p>
                    <a:p>
                      <a:r>
                        <a:rPr kumimoji="1" lang="ja-JP" altLang="en-US" sz="1400" dirty="0">
                          <a:latin typeface="AR P丸ゴシック体M" panose="020B0600010101010101" pitchFamily="50" charset="-128"/>
                          <a:ea typeface="AR P丸ゴシック体M" panose="020B0600010101010101" pitchFamily="50" charset="-128"/>
                        </a:rPr>
                        <a:t>（いや、とくにいうことはないかな、自由に生きるすべを持ちなさい）</a:t>
                      </a:r>
                    </a:p>
                  </a:txBody>
                  <a:tcPr/>
                </a:tc>
                <a:extLst>
                  <a:ext uri="{0D108BD9-81ED-4DB2-BD59-A6C34878D82A}">
                    <a16:rowId xmlns:a16="http://schemas.microsoft.com/office/drawing/2014/main" val="3146469863"/>
                  </a:ext>
                </a:extLst>
              </a:tr>
              <a:tr h="1132723">
                <a:tc>
                  <a:txBody>
                    <a:bodyPr/>
                    <a:lstStyle/>
                    <a:p>
                      <a:pPr algn="l"/>
                      <a:r>
                        <a:rPr kumimoji="1" lang="ja-JP" altLang="en-US" dirty="0">
                          <a:latin typeface="AR P丸ゴシック体M" panose="020B0600010101010101" pitchFamily="50" charset="-128"/>
                          <a:ea typeface="AR P丸ゴシック体M" panose="020B0600010101010101" pitchFamily="50" charset="-128"/>
                        </a:rPr>
                        <a:t>④未来</a:t>
                      </a:r>
                      <a:endParaRPr kumimoji="1" lang="en-US" altLang="ja-JP" dirty="0">
                        <a:latin typeface="AR P丸ゴシック体M" panose="020B0600010101010101" pitchFamily="50" charset="-128"/>
                        <a:ea typeface="AR P丸ゴシック体M" panose="020B0600010101010101" pitchFamily="50" charset="-128"/>
                      </a:endParaRPr>
                    </a:p>
                    <a:p>
                      <a:pPr algn="l"/>
                      <a:r>
                        <a:rPr kumimoji="1" lang="ja-JP" altLang="en-US" sz="1400" dirty="0">
                          <a:latin typeface="AR P丸ゴシック体M" panose="020B0600010101010101" pitchFamily="50" charset="-128"/>
                          <a:ea typeface="AR P丸ゴシック体M" panose="020B0600010101010101" pitchFamily="50" charset="-128"/>
                        </a:rPr>
                        <a:t>あなたがいつか最後を迎えるとき、お葬式にきてくれた大切から「どんな人だった」と言われたいですか？</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「好きなことをやって死んでいきよった。幸せな奴や」と言われたい。</a:t>
                      </a:r>
                    </a:p>
                  </a:txBody>
                  <a:tcPr/>
                </a:tc>
                <a:extLst>
                  <a:ext uri="{0D108BD9-81ED-4DB2-BD59-A6C34878D82A}">
                    <a16:rowId xmlns:a16="http://schemas.microsoft.com/office/drawing/2014/main" val="504465864"/>
                  </a:ext>
                </a:extLst>
              </a:tr>
            </a:tbl>
          </a:graphicData>
        </a:graphic>
      </p:graphicFrame>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588621" y="6382139"/>
            <a:ext cx="233265" cy="375138"/>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4</a:t>
            </a:fld>
            <a:endParaRPr kumimoji="1" lang="ja-JP" altLang="en-US" sz="1400" dirty="0">
              <a:latin typeface="AR P丸ゴシック体M" panose="020B0600010101010101" pitchFamily="50" charset="-128"/>
              <a:ea typeface="AR P丸ゴシック体M" panose="020B0600010101010101" pitchFamily="50" charset="-128"/>
            </a:endParaRPr>
          </a:p>
        </p:txBody>
      </p:sp>
    </p:spTree>
    <p:extLst>
      <p:ext uri="{BB962C8B-B14F-4D97-AF65-F5344CB8AC3E}">
        <p14:creationId xmlns:p14="http://schemas.microsoft.com/office/powerpoint/2010/main" val="2355016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0F0D71-BC9D-FD85-4307-A1D5E724EE50}"/>
              </a:ext>
            </a:extLst>
          </p:cNvPr>
          <p:cNvSpPr>
            <a:spLocks noGrp="1"/>
          </p:cNvSpPr>
          <p:nvPr>
            <p:ph type="title"/>
          </p:nvPr>
        </p:nvSpPr>
        <p:spPr>
          <a:xfrm>
            <a:off x="1024128" y="366606"/>
            <a:ext cx="9720072" cy="413851"/>
          </a:xfrm>
        </p:spPr>
        <p:txBody>
          <a:bodyPr>
            <a:normAutofit/>
          </a:bodyPr>
          <a:lstStyle/>
          <a:p>
            <a:r>
              <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rPr>
              <a:t>●「理想の未来」ランキング</a:t>
            </a:r>
          </a:p>
        </p:txBody>
      </p:sp>
      <p:sp>
        <p:nvSpPr>
          <p:cNvPr id="4" name="タイトル 1">
            <a:extLst>
              <a:ext uri="{FF2B5EF4-FFF2-40B4-BE49-F238E27FC236}">
                <a16:creationId xmlns:a16="http://schemas.microsoft.com/office/drawing/2014/main" id="{A8834CCF-450E-976A-9E0F-A2FA43E7850B}"/>
              </a:ext>
            </a:extLst>
          </p:cNvPr>
          <p:cNvSpPr txBox="1">
            <a:spLocks/>
          </p:cNvSpPr>
          <p:nvPr/>
        </p:nvSpPr>
        <p:spPr>
          <a:xfrm>
            <a:off x="1024128" y="780457"/>
            <a:ext cx="9720072" cy="413851"/>
          </a:xfrm>
          <a:prstGeom prst="rect">
            <a:avLst/>
          </a:prstGeom>
        </p:spPr>
        <p:txBody>
          <a:bodyPr vert="horz" lIns="91440" tIns="45720" rIns="91440" bIns="45720" rtlCol="0" anchor="t">
            <a:normAutofit/>
          </a:bodyPr>
          <a:lst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a:lstStyle>
          <a:p>
            <a:pPr>
              <a:lnSpc>
                <a:spcPct val="120000"/>
              </a:lnSpc>
            </a:pP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1-4.</a:t>
            </a: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①と②の回答を、「叶えたい」と思う順にランキング形式て並べてみてください。</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p:txBody>
      </p:sp>
      <p:graphicFrame>
        <p:nvGraphicFramePr>
          <p:cNvPr id="5" name="表 5">
            <a:extLst>
              <a:ext uri="{FF2B5EF4-FFF2-40B4-BE49-F238E27FC236}">
                <a16:creationId xmlns:a16="http://schemas.microsoft.com/office/drawing/2014/main" id="{DB8D1096-67FB-335F-2DEB-1967A633FF03}"/>
              </a:ext>
            </a:extLst>
          </p:cNvPr>
          <p:cNvGraphicFramePr>
            <a:graphicFrameLocks noGrp="1"/>
          </p:cNvGraphicFramePr>
          <p:nvPr>
            <p:extLst>
              <p:ext uri="{D42A27DB-BD31-4B8C-83A1-F6EECF244321}">
                <p14:modId xmlns:p14="http://schemas.microsoft.com/office/powerpoint/2010/main" val="2571439137"/>
              </p:ext>
            </p:extLst>
          </p:nvPr>
        </p:nvGraphicFramePr>
        <p:xfrm>
          <a:off x="1175657" y="1633489"/>
          <a:ext cx="10328988" cy="4055020"/>
        </p:xfrm>
        <a:graphic>
          <a:graphicData uri="http://schemas.openxmlformats.org/drawingml/2006/table">
            <a:tbl>
              <a:tblPr firstRow="1" bandRow="1">
                <a:tableStyleId>{5C22544A-7EE6-4342-B048-85BDC9FD1C3A}</a:tableStyleId>
              </a:tblPr>
              <a:tblGrid>
                <a:gridCol w="1912776">
                  <a:extLst>
                    <a:ext uri="{9D8B030D-6E8A-4147-A177-3AD203B41FA5}">
                      <a16:colId xmlns:a16="http://schemas.microsoft.com/office/drawing/2014/main" val="2483545507"/>
                    </a:ext>
                  </a:extLst>
                </a:gridCol>
                <a:gridCol w="8416212">
                  <a:extLst>
                    <a:ext uri="{9D8B030D-6E8A-4147-A177-3AD203B41FA5}">
                      <a16:colId xmlns:a16="http://schemas.microsoft.com/office/drawing/2014/main" val="2938147109"/>
                    </a:ext>
                  </a:extLst>
                </a:gridCol>
              </a:tblGrid>
              <a:tr h="419409">
                <a:tc gridSpan="2">
                  <a:txBody>
                    <a:bodyPr/>
                    <a:lstStyle/>
                    <a:p>
                      <a:r>
                        <a:rPr kumimoji="1" lang="ja-JP" altLang="en-US" dirty="0">
                          <a:latin typeface="AR P丸ゴシック体M" panose="020B0600010101010101" pitchFamily="50" charset="-128"/>
                          <a:ea typeface="AR P丸ゴシック体M" panose="020B0600010101010101" pitchFamily="50" charset="-128"/>
                        </a:rPr>
                        <a:t>「理想の未来」ランキング</a:t>
                      </a:r>
                    </a:p>
                  </a:txBody>
                  <a:tcPr/>
                </a:tc>
                <a:tc hMerge="1">
                  <a:txBody>
                    <a:bodyPr/>
                    <a:lstStyle/>
                    <a:p>
                      <a:r>
                        <a:rPr kumimoji="1" lang="ja-JP" altLang="en-US" dirty="0">
                          <a:latin typeface="AR P丸ゴシック体M" panose="020B0600010101010101" pitchFamily="50" charset="-128"/>
                          <a:ea typeface="AR P丸ゴシック体M" panose="020B0600010101010101" pitchFamily="50" charset="-128"/>
                        </a:rPr>
                        <a:t>内容（自分の考え）</a:t>
                      </a:r>
                    </a:p>
                  </a:txBody>
                  <a:tcPr/>
                </a:tc>
                <a:extLst>
                  <a:ext uri="{0D108BD9-81ED-4DB2-BD59-A6C34878D82A}">
                    <a16:rowId xmlns:a16="http://schemas.microsoft.com/office/drawing/2014/main" val="3199098671"/>
                  </a:ext>
                </a:extLst>
              </a:tr>
              <a:tr h="1443080">
                <a:tc>
                  <a:txBody>
                    <a:bodyPr/>
                    <a:lstStyle/>
                    <a:p>
                      <a:pPr algn="l"/>
                      <a:r>
                        <a:rPr kumimoji="1" lang="ja-JP" altLang="en-US" dirty="0">
                          <a:latin typeface="AR P丸ゴシック体M" panose="020B0600010101010101" pitchFamily="50" charset="-128"/>
                          <a:ea typeface="AR P丸ゴシック体M" panose="020B0600010101010101" pitchFamily="50" charset="-128"/>
                        </a:rPr>
                        <a:t>１位</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将来は適度に田舎暮らしがしたい（いまのままでもいいかな）</a:t>
                      </a:r>
                      <a:endParaRPr kumimoji="1" lang="en-US" altLang="ja-JP" sz="1400" dirty="0">
                        <a:latin typeface="AR P丸ゴシック体M" panose="020B0600010101010101" pitchFamily="50" charset="-128"/>
                        <a:ea typeface="AR P丸ゴシック体M" panose="020B0600010101010101" pitchFamily="50" charset="-128"/>
                      </a:endParaRPr>
                    </a:p>
                    <a:p>
                      <a:r>
                        <a:rPr kumimoji="1" lang="ja-JP" altLang="en-US" sz="1400" dirty="0">
                          <a:latin typeface="AR P丸ゴシック体M" panose="020B0600010101010101" pitchFamily="50" charset="-128"/>
                          <a:ea typeface="AR P丸ゴシック体M" panose="020B0600010101010101" pitchFamily="50" charset="-128"/>
                        </a:rPr>
                        <a:t>晴れた日は、畑で蕎麦でもつくって、雨の日はインターネットで</a:t>
                      </a:r>
                      <a:r>
                        <a:rPr kumimoji="1" lang="en-US" altLang="ja-JP" sz="1400" dirty="0">
                          <a:latin typeface="AR P丸ゴシック体M" panose="020B0600010101010101" pitchFamily="50" charset="-128"/>
                          <a:ea typeface="AR P丸ゴシック体M" panose="020B0600010101010101" pitchFamily="50" charset="-128"/>
                        </a:rPr>
                        <a:t>Amazon</a:t>
                      </a:r>
                      <a:r>
                        <a:rPr kumimoji="1" lang="ja-JP" altLang="en-US" sz="1400" dirty="0">
                          <a:latin typeface="AR P丸ゴシック体M" panose="020B0600010101010101" pitchFamily="50" charset="-128"/>
                          <a:ea typeface="AR P丸ゴシック体M" panose="020B0600010101010101" pitchFamily="50" charset="-128"/>
                        </a:rPr>
                        <a:t>プライムでも見て。</a:t>
                      </a:r>
                      <a:endParaRPr kumimoji="1" lang="en-US" altLang="ja-JP" sz="1400" dirty="0">
                        <a:latin typeface="AR P丸ゴシック体M" panose="020B0600010101010101" pitchFamily="50" charset="-128"/>
                        <a:ea typeface="AR P丸ゴシック体M" panose="020B0600010101010101" pitchFamily="50" charset="-128"/>
                      </a:endParaRPr>
                    </a:p>
                    <a:p>
                      <a:r>
                        <a:rPr kumimoji="1" lang="ja-JP" altLang="en-US" sz="1400" dirty="0">
                          <a:latin typeface="AR P丸ゴシック体M" panose="020B0600010101010101" pitchFamily="50" charset="-128"/>
                          <a:ea typeface="AR P丸ゴシック体M" panose="020B0600010101010101" pitchFamily="50" charset="-128"/>
                        </a:rPr>
                        <a:t>パートナーや仲間と酒でも飲んで。。。</a:t>
                      </a:r>
                      <a:endParaRPr kumimoji="1" lang="en-US" altLang="ja-JP" sz="1400" dirty="0">
                        <a:latin typeface="AR P丸ゴシック体M" panose="020B0600010101010101" pitchFamily="50" charset="-128"/>
                        <a:ea typeface="AR P丸ゴシック体M" panose="020B0600010101010101" pitchFamily="50" charset="-128"/>
                      </a:endParaRPr>
                    </a:p>
                    <a:p>
                      <a:r>
                        <a:rPr kumimoji="1" lang="ja-JP" altLang="en-US" sz="1400" dirty="0">
                          <a:latin typeface="AR P丸ゴシック体M" panose="020B0600010101010101" pitchFamily="50" charset="-128"/>
                          <a:ea typeface="AR P丸ゴシック体M" panose="020B0600010101010101" pitchFamily="50" charset="-128"/>
                        </a:rPr>
                        <a:t>日曜日にはドラムをたたいて。。。</a:t>
                      </a:r>
                      <a:endParaRPr kumimoji="1" lang="en-US" altLang="ja-JP" sz="1400" dirty="0">
                        <a:latin typeface="AR P丸ゴシック体M" panose="020B0600010101010101" pitchFamily="50" charset="-128"/>
                        <a:ea typeface="AR P丸ゴシック体M" panose="020B0600010101010101" pitchFamily="50" charset="-128"/>
                      </a:endParaRPr>
                    </a:p>
                    <a:p>
                      <a:endParaRPr kumimoji="1" lang="en-US" altLang="ja-JP" sz="1400" dirty="0">
                        <a:latin typeface="AR P丸ゴシック体M" panose="020B0600010101010101" pitchFamily="50" charset="-128"/>
                        <a:ea typeface="AR P丸ゴシック体M" panose="020B0600010101010101" pitchFamily="50" charset="-128"/>
                      </a:endParaRPr>
                    </a:p>
                    <a:p>
                      <a:r>
                        <a:rPr kumimoji="1" lang="ja-JP" altLang="en-US" sz="1400" dirty="0">
                          <a:latin typeface="AR P丸ゴシック体M" panose="020B0600010101010101" pitchFamily="50" charset="-128"/>
                          <a:ea typeface="AR P丸ゴシック体M" panose="020B0600010101010101" pitchFamily="50" charset="-128"/>
                        </a:rPr>
                        <a:t>とりあえず、貯金できる環境があればいいかな。</a:t>
                      </a:r>
                      <a:endParaRPr kumimoji="1" lang="en-US" altLang="ja-JP" sz="1400" dirty="0">
                        <a:latin typeface="AR P丸ゴシック体M" panose="020B0600010101010101" pitchFamily="50" charset="-128"/>
                        <a:ea typeface="AR P丸ゴシック体M" panose="020B0600010101010101" pitchFamily="50" charset="-128"/>
                      </a:endParaRPr>
                    </a:p>
                    <a:p>
                      <a:endParaRPr kumimoji="1" lang="ja-JP" altLang="en-US" sz="1400" dirty="0">
                        <a:latin typeface="AR P丸ゴシック体M" panose="020B0600010101010101" pitchFamily="50" charset="-128"/>
                        <a:ea typeface="AR P丸ゴシック体M" panose="020B0600010101010101" pitchFamily="50" charset="-128"/>
                      </a:endParaRPr>
                    </a:p>
                  </a:txBody>
                  <a:tcPr/>
                </a:tc>
                <a:extLst>
                  <a:ext uri="{0D108BD9-81ED-4DB2-BD59-A6C34878D82A}">
                    <a16:rowId xmlns:a16="http://schemas.microsoft.com/office/drawing/2014/main" val="3584445045"/>
                  </a:ext>
                </a:extLst>
              </a:tr>
              <a:tr h="607571">
                <a:tc>
                  <a:txBody>
                    <a:bodyPr/>
                    <a:lstStyle/>
                    <a:p>
                      <a:pPr algn="l"/>
                      <a:r>
                        <a:rPr kumimoji="1" lang="ja-JP" altLang="en-US" dirty="0">
                          <a:latin typeface="AR P丸ゴシック体M" panose="020B0600010101010101" pitchFamily="50" charset="-128"/>
                          <a:ea typeface="AR P丸ゴシック体M" panose="020B0600010101010101" pitchFamily="50" charset="-128"/>
                        </a:rPr>
                        <a:t>２位</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余力があれば、Ａ型の作業所をつくって、利用者さんと農業を楽しみたい。</a:t>
                      </a:r>
                    </a:p>
                  </a:txBody>
                  <a:tcPr/>
                </a:tc>
                <a:extLst>
                  <a:ext uri="{0D108BD9-81ED-4DB2-BD59-A6C34878D82A}">
                    <a16:rowId xmlns:a16="http://schemas.microsoft.com/office/drawing/2014/main" val="769923306"/>
                  </a:ext>
                </a:extLst>
              </a:tr>
              <a:tr h="1443080">
                <a:tc>
                  <a:txBody>
                    <a:bodyPr/>
                    <a:lstStyle/>
                    <a:p>
                      <a:pPr algn="l"/>
                      <a:r>
                        <a:rPr kumimoji="1" lang="ja-JP" altLang="en-US" dirty="0">
                          <a:latin typeface="AR P丸ゴシック体M" panose="020B0600010101010101" pitchFamily="50" charset="-128"/>
                          <a:ea typeface="AR P丸ゴシック体M" panose="020B0600010101010101" pitchFamily="50" charset="-128"/>
                        </a:rPr>
                        <a:t>３位</a:t>
                      </a: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田舎ぐらしなので、車がいるかな？</a:t>
                      </a:r>
                      <a:endParaRPr kumimoji="1" lang="en-US" altLang="ja-JP" sz="1400" dirty="0">
                        <a:latin typeface="AR P丸ゴシック体M" panose="020B0600010101010101" pitchFamily="50" charset="-128"/>
                        <a:ea typeface="AR P丸ゴシック体M" panose="020B0600010101010101" pitchFamily="50" charset="-128"/>
                      </a:endParaRPr>
                    </a:p>
                    <a:p>
                      <a:r>
                        <a:rPr kumimoji="1" lang="ja-JP" altLang="en-US" sz="1400" dirty="0">
                          <a:latin typeface="AR P丸ゴシック体M" panose="020B0600010101010101" pitchFamily="50" charset="-128"/>
                          <a:ea typeface="AR P丸ゴシック体M" panose="020B0600010101010101" pitchFamily="50" charset="-128"/>
                        </a:rPr>
                        <a:t>あと、広いお風呂に毎日入りたい。（温泉が近くにある田舎とかいいな～）</a:t>
                      </a:r>
                    </a:p>
                  </a:txBody>
                  <a:tcPr/>
                </a:tc>
                <a:extLst>
                  <a:ext uri="{0D108BD9-81ED-4DB2-BD59-A6C34878D82A}">
                    <a16:rowId xmlns:a16="http://schemas.microsoft.com/office/drawing/2014/main" val="3146469863"/>
                  </a:ext>
                </a:extLst>
              </a:tr>
            </a:tbl>
          </a:graphicData>
        </a:graphic>
      </p:graphicFrame>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588621" y="6382139"/>
            <a:ext cx="233265" cy="375138"/>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5</a:t>
            </a:fld>
            <a:endParaRPr kumimoji="1" lang="ja-JP" altLang="en-US" sz="1400" dirty="0">
              <a:latin typeface="AR P丸ゴシック体M" panose="020B0600010101010101" pitchFamily="50" charset="-128"/>
              <a:ea typeface="AR P丸ゴシック体M" panose="020B0600010101010101" pitchFamily="50" charset="-128"/>
            </a:endParaRPr>
          </a:p>
        </p:txBody>
      </p:sp>
      <p:sp>
        <p:nvSpPr>
          <p:cNvPr id="3" name="テキスト ボックス 2">
            <a:extLst>
              <a:ext uri="{FF2B5EF4-FFF2-40B4-BE49-F238E27FC236}">
                <a16:creationId xmlns:a16="http://schemas.microsoft.com/office/drawing/2014/main" id="{98B05231-6790-3B9F-6CED-382604854496}"/>
              </a:ext>
            </a:extLst>
          </p:cNvPr>
          <p:cNvSpPr txBox="1"/>
          <p:nvPr/>
        </p:nvSpPr>
        <p:spPr>
          <a:xfrm>
            <a:off x="2584580" y="5758358"/>
            <a:ext cx="7571303" cy="369332"/>
          </a:xfrm>
          <a:prstGeom prst="rect">
            <a:avLst/>
          </a:prstGeom>
          <a:noFill/>
        </p:spPr>
        <p:txBody>
          <a:bodyPr wrap="none" rtlCol="0">
            <a:spAutoFit/>
          </a:bodyPr>
          <a:lstStyle/>
          <a:p>
            <a:r>
              <a:rPr kumimoji="1" lang="en-US" altLang="ja-JP" dirty="0">
                <a:solidFill>
                  <a:srgbClr val="FF0000"/>
                </a:solidFill>
              </a:rPr>
              <a:t>※</a:t>
            </a:r>
            <a:r>
              <a:rPr kumimoji="1" lang="ja-JP" altLang="en-US" dirty="0">
                <a:solidFill>
                  <a:srgbClr val="FF0000"/>
                </a:solidFill>
              </a:rPr>
              <a:t>これらを実現させるためにテレワークが必須だったのだけれど。。。</a:t>
            </a:r>
          </a:p>
        </p:txBody>
      </p:sp>
    </p:spTree>
    <p:extLst>
      <p:ext uri="{BB962C8B-B14F-4D97-AF65-F5344CB8AC3E}">
        <p14:creationId xmlns:p14="http://schemas.microsoft.com/office/powerpoint/2010/main" val="2362999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0F0D71-BC9D-FD85-4307-A1D5E724EE50}"/>
              </a:ext>
            </a:extLst>
          </p:cNvPr>
          <p:cNvSpPr>
            <a:spLocks noGrp="1"/>
          </p:cNvSpPr>
          <p:nvPr>
            <p:ph type="title"/>
          </p:nvPr>
        </p:nvSpPr>
        <p:spPr>
          <a:xfrm>
            <a:off x="1024128" y="366606"/>
            <a:ext cx="9720072" cy="413851"/>
          </a:xfrm>
        </p:spPr>
        <p:txBody>
          <a:bodyPr>
            <a:normAutofit/>
          </a:bodyPr>
          <a:lstStyle/>
          <a:p>
            <a:r>
              <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rPr>
              <a:t>●「やりたいこと」を明確にしよう</a:t>
            </a:r>
          </a:p>
        </p:txBody>
      </p:sp>
      <p:sp>
        <p:nvSpPr>
          <p:cNvPr id="4" name="タイトル 1">
            <a:extLst>
              <a:ext uri="{FF2B5EF4-FFF2-40B4-BE49-F238E27FC236}">
                <a16:creationId xmlns:a16="http://schemas.microsoft.com/office/drawing/2014/main" id="{A8834CCF-450E-976A-9E0F-A2FA43E7850B}"/>
              </a:ext>
            </a:extLst>
          </p:cNvPr>
          <p:cNvSpPr txBox="1">
            <a:spLocks/>
          </p:cNvSpPr>
          <p:nvPr/>
        </p:nvSpPr>
        <p:spPr>
          <a:xfrm>
            <a:off x="1024128" y="780457"/>
            <a:ext cx="9720072" cy="999230"/>
          </a:xfrm>
          <a:prstGeom prst="rect">
            <a:avLst/>
          </a:prstGeom>
        </p:spPr>
        <p:txBody>
          <a:bodyPr vert="horz" lIns="91440" tIns="45720" rIns="91440" bIns="45720" rtlCol="0" anchor="t">
            <a:normAutofit/>
          </a:bodyPr>
          <a:lst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a:lstStyle>
          <a:p>
            <a:pPr>
              <a:lnSpc>
                <a:spcPct val="120000"/>
              </a:lnSpc>
            </a:pP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2-1.</a:t>
            </a: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①ゲーム１日目で導き出した「理想の未来」の１位は何で、それをいつまでに実現したいですか？</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②１の「理想の未来」実現のために必要な変化は何ですか？次の中から選んでみましょう。</a:t>
            </a:r>
          </a:p>
        </p:txBody>
      </p:sp>
      <p:graphicFrame>
        <p:nvGraphicFramePr>
          <p:cNvPr id="5" name="表 5">
            <a:extLst>
              <a:ext uri="{FF2B5EF4-FFF2-40B4-BE49-F238E27FC236}">
                <a16:creationId xmlns:a16="http://schemas.microsoft.com/office/drawing/2014/main" id="{DB8D1096-67FB-335F-2DEB-1967A633FF03}"/>
              </a:ext>
            </a:extLst>
          </p:cNvPr>
          <p:cNvGraphicFramePr>
            <a:graphicFrameLocks noGrp="1"/>
          </p:cNvGraphicFramePr>
          <p:nvPr>
            <p:extLst>
              <p:ext uri="{D42A27DB-BD31-4B8C-83A1-F6EECF244321}">
                <p14:modId xmlns:p14="http://schemas.microsoft.com/office/powerpoint/2010/main" val="1290358941"/>
              </p:ext>
            </p:extLst>
          </p:nvPr>
        </p:nvGraphicFramePr>
        <p:xfrm>
          <a:off x="4350137" y="1904492"/>
          <a:ext cx="6137470" cy="4114800"/>
        </p:xfrm>
        <a:graphic>
          <a:graphicData uri="http://schemas.openxmlformats.org/drawingml/2006/table">
            <a:tbl>
              <a:tblPr firstRow="1" bandRow="1">
                <a:tableStyleId>{5C22544A-7EE6-4342-B048-85BDC9FD1C3A}</a:tableStyleId>
              </a:tblPr>
              <a:tblGrid>
                <a:gridCol w="510786">
                  <a:extLst>
                    <a:ext uri="{9D8B030D-6E8A-4147-A177-3AD203B41FA5}">
                      <a16:colId xmlns:a16="http://schemas.microsoft.com/office/drawing/2014/main" val="2483545507"/>
                    </a:ext>
                  </a:extLst>
                </a:gridCol>
                <a:gridCol w="5626684">
                  <a:extLst>
                    <a:ext uri="{9D8B030D-6E8A-4147-A177-3AD203B41FA5}">
                      <a16:colId xmlns:a16="http://schemas.microsoft.com/office/drawing/2014/main" val="2938147109"/>
                    </a:ext>
                  </a:extLst>
                </a:gridCol>
              </a:tblGrid>
              <a:tr h="685800">
                <a:tc>
                  <a:txBody>
                    <a:bodyPr/>
                    <a:lstStyle/>
                    <a:p>
                      <a:r>
                        <a:rPr kumimoji="1" lang="ja-JP" altLang="en-US" dirty="0">
                          <a:latin typeface="AR P丸ゴシック体M" panose="020B0600010101010101" pitchFamily="50" charset="-128"/>
                          <a:ea typeface="AR P丸ゴシック体M" panose="020B0600010101010101" pitchFamily="50" charset="-128"/>
                        </a:rPr>
                        <a:t>項目</a:t>
                      </a:r>
                    </a:p>
                  </a:txBody>
                  <a:tcPr/>
                </a:tc>
                <a:tc>
                  <a:txBody>
                    <a:bodyPr/>
                    <a:lstStyle/>
                    <a:p>
                      <a:r>
                        <a:rPr kumimoji="1" lang="ja-JP" altLang="en-US" dirty="0">
                          <a:latin typeface="AR P丸ゴシック体M" panose="020B0600010101010101" pitchFamily="50" charset="-128"/>
                          <a:ea typeface="AR P丸ゴシック体M" panose="020B0600010101010101" pitchFamily="50" charset="-128"/>
                        </a:rPr>
                        <a:t>内容</a:t>
                      </a:r>
                    </a:p>
                  </a:txBody>
                  <a:tcPr/>
                </a:tc>
                <a:extLst>
                  <a:ext uri="{0D108BD9-81ED-4DB2-BD59-A6C34878D82A}">
                    <a16:rowId xmlns:a16="http://schemas.microsoft.com/office/drawing/2014/main" val="3199098671"/>
                  </a:ext>
                </a:extLst>
              </a:tr>
              <a:tr h="685800">
                <a:tc>
                  <a:txBody>
                    <a:bodyPr/>
                    <a:lstStyle/>
                    <a:p>
                      <a:pPr algn="l"/>
                      <a:r>
                        <a:rPr kumimoji="1" lang="ja-JP" altLang="en-US" sz="1800" dirty="0">
                          <a:latin typeface="AR P丸ゴシック体M" panose="020B0600010101010101" pitchFamily="50" charset="-128"/>
                          <a:ea typeface="AR P丸ゴシック体M" panose="020B0600010101010101" pitchFamily="50" charset="-128"/>
                        </a:rPr>
                        <a:t>Ａ</a:t>
                      </a:r>
                    </a:p>
                  </a:txBody>
                  <a:tcPr/>
                </a:tc>
                <a:tc>
                  <a:txBody>
                    <a:bodyPr/>
                    <a:lstStyle/>
                    <a:p>
                      <a:r>
                        <a:rPr kumimoji="1" lang="ja-JP" altLang="en-US" sz="1800" dirty="0">
                          <a:latin typeface="AR P丸ゴシック体M" panose="020B0600010101010101" pitchFamily="50" charset="-128"/>
                          <a:ea typeface="AR P丸ゴシック体M" panose="020B0600010101010101" pitchFamily="50" charset="-128"/>
                        </a:rPr>
                        <a:t>仕事の内容（業界・職業・業務内容）」を変える</a:t>
                      </a:r>
                    </a:p>
                  </a:txBody>
                  <a:tcPr/>
                </a:tc>
                <a:extLst>
                  <a:ext uri="{0D108BD9-81ED-4DB2-BD59-A6C34878D82A}">
                    <a16:rowId xmlns:a16="http://schemas.microsoft.com/office/drawing/2014/main" val="3584445045"/>
                  </a:ext>
                </a:extLst>
              </a:tr>
              <a:tr h="685800">
                <a:tc>
                  <a:txBody>
                    <a:bodyPr/>
                    <a:lstStyle/>
                    <a:p>
                      <a:pPr algn="l"/>
                      <a:r>
                        <a:rPr kumimoji="1" lang="ja-JP" altLang="en-US" sz="1800" dirty="0">
                          <a:latin typeface="AR P丸ゴシック体M" panose="020B0600010101010101" pitchFamily="50" charset="-128"/>
                          <a:ea typeface="AR P丸ゴシック体M" panose="020B0600010101010101" pitchFamily="50" charset="-128"/>
                        </a:rPr>
                        <a:t>Ｂ</a:t>
                      </a:r>
                    </a:p>
                  </a:txBody>
                  <a:tcPr/>
                </a:tc>
                <a:tc>
                  <a:txBody>
                    <a:bodyPr/>
                    <a:lstStyle/>
                    <a:p>
                      <a:r>
                        <a:rPr kumimoji="1" lang="ja-JP" altLang="en-US" sz="1800" dirty="0">
                          <a:latin typeface="AR P丸ゴシック体M" panose="020B0600010101010101" pitchFamily="50" charset="-128"/>
                          <a:ea typeface="AR P丸ゴシック体M" panose="020B0600010101010101" pitchFamily="50" charset="-128"/>
                        </a:rPr>
                        <a:t>「役職・役割」を変える</a:t>
                      </a:r>
                    </a:p>
                  </a:txBody>
                  <a:tcPr/>
                </a:tc>
                <a:extLst>
                  <a:ext uri="{0D108BD9-81ED-4DB2-BD59-A6C34878D82A}">
                    <a16:rowId xmlns:a16="http://schemas.microsoft.com/office/drawing/2014/main" val="769923306"/>
                  </a:ext>
                </a:extLst>
              </a:tr>
              <a:tr h="685800">
                <a:tc>
                  <a:txBody>
                    <a:bodyPr/>
                    <a:lstStyle/>
                    <a:p>
                      <a:pPr algn="l"/>
                      <a:r>
                        <a:rPr kumimoji="1" lang="ja-JP" altLang="en-US" sz="1800" dirty="0">
                          <a:latin typeface="AR P丸ゴシック体M" panose="020B0600010101010101" pitchFamily="50" charset="-128"/>
                          <a:ea typeface="AR P丸ゴシック体M" panose="020B0600010101010101" pitchFamily="50" charset="-128"/>
                        </a:rPr>
                        <a:t>Ｃ</a:t>
                      </a:r>
                    </a:p>
                  </a:txBody>
                  <a:tcPr/>
                </a:tc>
                <a:tc>
                  <a:txBody>
                    <a:bodyPr/>
                    <a:lstStyle/>
                    <a:p>
                      <a:r>
                        <a:rPr kumimoji="1" lang="ja-JP" altLang="en-US" sz="1800" dirty="0">
                          <a:latin typeface="AR P丸ゴシック体M" panose="020B0600010101010101" pitchFamily="50" charset="-128"/>
                          <a:ea typeface="AR P丸ゴシック体M" panose="020B0600010101010101" pitchFamily="50" charset="-128"/>
                        </a:rPr>
                        <a:t>「給料・収入」を上げる</a:t>
                      </a:r>
                    </a:p>
                  </a:txBody>
                  <a:tcPr/>
                </a:tc>
                <a:extLst>
                  <a:ext uri="{0D108BD9-81ED-4DB2-BD59-A6C34878D82A}">
                    <a16:rowId xmlns:a16="http://schemas.microsoft.com/office/drawing/2014/main" val="3146469863"/>
                  </a:ext>
                </a:extLst>
              </a:tr>
              <a:tr h="685800">
                <a:tc>
                  <a:txBody>
                    <a:bodyPr/>
                    <a:lstStyle/>
                    <a:p>
                      <a:pPr algn="l"/>
                      <a:r>
                        <a:rPr kumimoji="1" lang="ja-JP" altLang="en-US" sz="1800" dirty="0">
                          <a:latin typeface="AR P丸ゴシック体M" panose="020B0600010101010101" pitchFamily="50" charset="-128"/>
                          <a:ea typeface="AR P丸ゴシック体M" panose="020B0600010101010101" pitchFamily="50" charset="-128"/>
                        </a:rPr>
                        <a:t>Ｄ</a:t>
                      </a:r>
                    </a:p>
                  </a:txBody>
                  <a:tcPr/>
                </a:tc>
                <a:tc>
                  <a:txBody>
                    <a:bodyPr/>
                    <a:lstStyle/>
                    <a:p>
                      <a:r>
                        <a:rPr kumimoji="1" lang="ja-JP" altLang="en-US" sz="1800" dirty="0">
                          <a:latin typeface="AR P丸ゴシック体M" panose="020B0600010101010101" pitchFamily="50" charset="-128"/>
                          <a:ea typeface="AR P丸ゴシック体M" panose="020B0600010101010101" pitchFamily="50" charset="-128"/>
                        </a:rPr>
                        <a:t>「働き方（場所・労働時間・時間帯・休日）」を変える</a:t>
                      </a:r>
                    </a:p>
                  </a:txBody>
                  <a:tcPr/>
                </a:tc>
                <a:extLst>
                  <a:ext uri="{0D108BD9-81ED-4DB2-BD59-A6C34878D82A}">
                    <a16:rowId xmlns:a16="http://schemas.microsoft.com/office/drawing/2014/main" val="504465864"/>
                  </a:ext>
                </a:extLst>
              </a:tr>
              <a:tr h="685800">
                <a:tc>
                  <a:txBody>
                    <a:bodyPr/>
                    <a:lstStyle/>
                    <a:p>
                      <a:pPr algn="l"/>
                      <a:r>
                        <a:rPr kumimoji="1" lang="ja-JP" altLang="en-US" sz="1800" dirty="0">
                          <a:latin typeface="AR P丸ゴシック体M" panose="020B0600010101010101" pitchFamily="50" charset="-128"/>
                          <a:ea typeface="AR P丸ゴシック体M" panose="020B0600010101010101" pitchFamily="50" charset="-128"/>
                        </a:rPr>
                        <a:t>Ｅ</a:t>
                      </a:r>
                    </a:p>
                  </a:txBody>
                  <a:tcPr/>
                </a:tc>
                <a:tc>
                  <a:txBody>
                    <a:bodyPr/>
                    <a:lstStyle/>
                    <a:p>
                      <a:r>
                        <a:rPr kumimoji="1" lang="ja-JP" altLang="en-US" sz="1800" dirty="0">
                          <a:latin typeface="AR P丸ゴシック体M" panose="020B0600010101010101" pitchFamily="50" charset="-128"/>
                          <a:ea typeface="AR P丸ゴシック体M" panose="020B0600010101010101" pitchFamily="50" charset="-128"/>
                        </a:rPr>
                        <a:t>「人間関係」を改善または一新する</a:t>
                      </a:r>
                    </a:p>
                  </a:txBody>
                  <a:tcPr/>
                </a:tc>
                <a:extLst>
                  <a:ext uri="{0D108BD9-81ED-4DB2-BD59-A6C34878D82A}">
                    <a16:rowId xmlns:a16="http://schemas.microsoft.com/office/drawing/2014/main" val="1007915662"/>
                  </a:ext>
                </a:extLst>
              </a:tr>
            </a:tbl>
          </a:graphicData>
        </a:graphic>
      </p:graphicFrame>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588621" y="6382139"/>
            <a:ext cx="233265" cy="375138"/>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6</a:t>
            </a:fld>
            <a:endParaRPr kumimoji="1" lang="ja-JP" altLang="en-US" sz="1400" dirty="0">
              <a:latin typeface="AR P丸ゴシック体M" panose="020B0600010101010101" pitchFamily="50" charset="-128"/>
              <a:ea typeface="AR P丸ゴシック体M" panose="020B0600010101010101" pitchFamily="50" charset="-128"/>
            </a:endParaRPr>
          </a:p>
        </p:txBody>
      </p:sp>
      <p:sp>
        <p:nvSpPr>
          <p:cNvPr id="3" name="テキスト ボックス 2">
            <a:extLst>
              <a:ext uri="{FF2B5EF4-FFF2-40B4-BE49-F238E27FC236}">
                <a16:creationId xmlns:a16="http://schemas.microsoft.com/office/drawing/2014/main" id="{D479E8C3-DA67-F438-A319-B4454F61566C}"/>
              </a:ext>
            </a:extLst>
          </p:cNvPr>
          <p:cNvSpPr txBox="1"/>
          <p:nvPr/>
        </p:nvSpPr>
        <p:spPr>
          <a:xfrm>
            <a:off x="933817" y="1779687"/>
            <a:ext cx="3416320" cy="5078313"/>
          </a:xfrm>
          <a:prstGeom prst="rect">
            <a:avLst/>
          </a:prstGeom>
          <a:noFill/>
        </p:spPr>
        <p:txBody>
          <a:bodyPr wrap="none" rtlCol="0">
            <a:spAutoFit/>
          </a:bodyPr>
          <a:lstStyle/>
          <a:p>
            <a:r>
              <a:rPr kumimoji="1" lang="ja-JP" altLang="en-US" dirty="0">
                <a:solidFill>
                  <a:srgbClr val="FF0000"/>
                </a:solidFill>
              </a:rPr>
              <a:t>定年後でいい。定年までは</a:t>
            </a:r>
            <a:endParaRPr kumimoji="1" lang="en-US" altLang="ja-JP" dirty="0">
              <a:solidFill>
                <a:srgbClr val="FF0000"/>
              </a:solidFill>
            </a:endParaRPr>
          </a:p>
          <a:p>
            <a:r>
              <a:rPr kumimoji="1" lang="ja-JP" altLang="en-US" dirty="0">
                <a:solidFill>
                  <a:srgbClr val="FF0000"/>
                </a:solidFill>
              </a:rPr>
              <a:t>コツコツと貯金する。</a:t>
            </a:r>
            <a:endParaRPr kumimoji="1" lang="en-US" altLang="ja-JP" dirty="0">
              <a:solidFill>
                <a:srgbClr val="FF0000"/>
              </a:solidFill>
            </a:endParaRPr>
          </a:p>
          <a:p>
            <a:r>
              <a:rPr kumimoji="1" lang="ja-JP" altLang="en-US" dirty="0"/>
              <a:t>または、投資で資金を蓄える。</a:t>
            </a:r>
            <a:endParaRPr kumimoji="1" lang="en-US" altLang="ja-JP" dirty="0"/>
          </a:p>
          <a:p>
            <a:endParaRPr kumimoji="1" lang="en-US" altLang="ja-JP" dirty="0"/>
          </a:p>
          <a:p>
            <a:r>
              <a:rPr kumimoji="1" lang="ja-JP" altLang="en-US" dirty="0"/>
              <a:t>いま、不満がない。</a:t>
            </a:r>
            <a:endParaRPr kumimoji="1" lang="en-US" altLang="ja-JP" dirty="0"/>
          </a:p>
          <a:p>
            <a:r>
              <a:rPr kumimoji="1" lang="ja-JP" altLang="en-US" dirty="0"/>
              <a:t>今の状況を継続できる仕事に</a:t>
            </a:r>
            <a:endParaRPr kumimoji="1" lang="en-US" altLang="ja-JP" dirty="0"/>
          </a:p>
          <a:p>
            <a:r>
              <a:rPr kumimoji="1" lang="ja-JP" altLang="en-US" dirty="0"/>
              <a:t>着ければ良い。</a:t>
            </a:r>
            <a:endParaRPr kumimoji="1" lang="en-US" altLang="ja-JP" dirty="0"/>
          </a:p>
          <a:p>
            <a:endParaRPr kumimoji="1" lang="en-US" altLang="ja-JP" dirty="0"/>
          </a:p>
          <a:p>
            <a:r>
              <a:rPr kumimoji="1" lang="ja-JP" altLang="en-US" dirty="0"/>
              <a:t>今すぐ田舎に行けと言われても</a:t>
            </a:r>
            <a:endParaRPr kumimoji="1" lang="en-US" altLang="ja-JP" dirty="0"/>
          </a:p>
          <a:p>
            <a:r>
              <a:rPr kumimoji="1" lang="ja-JP" altLang="en-US" dirty="0"/>
              <a:t>母親の面倒をみないといけない</a:t>
            </a:r>
            <a:endParaRPr kumimoji="1" lang="en-US" altLang="ja-JP" dirty="0"/>
          </a:p>
          <a:p>
            <a:r>
              <a:rPr kumimoji="1" lang="ja-JP" altLang="en-US" dirty="0"/>
              <a:t>ので逆に困る。</a:t>
            </a:r>
            <a:endParaRPr kumimoji="1" lang="en-US" altLang="ja-JP" dirty="0"/>
          </a:p>
          <a:p>
            <a:endParaRPr kumimoji="1" lang="en-US" altLang="ja-JP" dirty="0"/>
          </a:p>
          <a:p>
            <a:r>
              <a:rPr kumimoji="1" lang="ja-JP" altLang="en-US" dirty="0">
                <a:solidFill>
                  <a:srgbClr val="FF0000"/>
                </a:solidFill>
              </a:rPr>
              <a:t>子供が欲しいという野望も</a:t>
            </a:r>
            <a:endParaRPr kumimoji="1" lang="en-US" altLang="ja-JP" dirty="0">
              <a:solidFill>
                <a:srgbClr val="FF0000"/>
              </a:solidFill>
            </a:endParaRPr>
          </a:p>
          <a:p>
            <a:r>
              <a:rPr kumimoji="1" lang="ja-JP" altLang="en-US" dirty="0">
                <a:solidFill>
                  <a:srgbClr val="FF0000"/>
                </a:solidFill>
              </a:rPr>
              <a:t>あったが、今はあまり強く思わ</a:t>
            </a:r>
            <a:endParaRPr kumimoji="1" lang="en-US" altLang="ja-JP" dirty="0">
              <a:solidFill>
                <a:srgbClr val="FF0000"/>
              </a:solidFill>
            </a:endParaRPr>
          </a:p>
          <a:p>
            <a:r>
              <a:rPr kumimoji="1" lang="ja-JP" altLang="en-US" dirty="0">
                <a:solidFill>
                  <a:srgbClr val="FF0000"/>
                </a:solidFill>
              </a:rPr>
              <a:t>なくなっている。</a:t>
            </a:r>
            <a:endParaRPr kumimoji="1" lang="en-US" altLang="ja-JP" dirty="0">
              <a:solidFill>
                <a:srgbClr val="FF0000"/>
              </a:solidFill>
            </a:endParaRPr>
          </a:p>
          <a:p>
            <a:r>
              <a:rPr kumimoji="1" lang="ja-JP" altLang="en-US" dirty="0">
                <a:solidFill>
                  <a:srgbClr val="FF0000"/>
                </a:solidFill>
              </a:rPr>
              <a:t>（ここが自分に問うてみても</a:t>
            </a:r>
            <a:endParaRPr kumimoji="1" lang="en-US" altLang="ja-JP" dirty="0">
              <a:solidFill>
                <a:srgbClr val="FF0000"/>
              </a:solidFill>
            </a:endParaRPr>
          </a:p>
          <a:p>
            <a:r>
              <a:rPr kumimoji="1" lang="ja-JP" altLang="en-US" dirty="0">
                <a:solidFill>
                  <a:srgbClr val="FF0000"/>
                </a:solidFill>
              </a:rPr>
              <a:t>正直いって解らないところ）</a:t>
            </a:r>
            <a:endParaRPr kumimoji="1" lang="en-US" altLang="ja-JP" dirty="0">
              <a:solidFill>
                <a:srgbClr val="FF0000"/>
              </a:solidFill>
            </a:endParaRPr>
          </a:p>
          <a:p>
            <a:endParaRPr kumimoji="1" lang="ja-JP" altLang="en-US" dirty="0"/>
          </a:p>
        </p:txBody>
      </p:sp>
      <p:sp>
        <p:nvSpPr>
          <p:cNvPr id="7" name="楕円 6">
            <a:extLst>
              <a:ext uri="{FF2B5EF4-FFF2-40B4-BE49-F238E27FC236}">
                <a16:creationId xmlns:a16="http://schemas.microsoft.com/office/drawing/2014/main" id="{B8B555CB-D986-6643-5C54-D04022613AFB}"/>
              </a:ext>
            </a:extLst>
          </p:cNvPr>
          <p:cNvSpPr/>
          <p:nvPr/>
        </p:nvSpPr>
        <p:spPr>
          <a:xfrm>
            <a:off x="4219507" y="3102530"/>
            <a:ext cx="3976920" cy="788335"/>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777AC0A6-FE46-D35A-6B87-6D547DD57BDE}"/>
              </a:ext>
            </a:extLst>
          </p:cNvPr>
          <p:cNvSpPr txBox="1"/>
          <p:nvPr/>
        </p:nvSpPr>
        <p:spPr>
          <a:xfrm>
            <a:off x="8424825" y="3291189"/>
            <a:ext cx="2954655" cy="646331"/>
          </a:xfrm>
          <a:prstGeom prst="rect">
            <a:avLst/>
          </a:prstGeom>
          <a:noFill/>
        </p:spPr>
        <p:txBody>
          <a:bodyPr wrap="none" rtlCol="0">
            <a:spAutoFit/>
          </a:bodyPr>
          <a:lstStyle/>
          <a:p>
            <a:r>
              <a:rPr kumimoji="1" lang="en-US" altLang="ja-JP" dirty="0">
                <a:solidFill>
                  <a:srgbClr val="FF0000"/>
                </a:solidFill>
              </a:rPr>
              <a:t>※</a:t>
            </a:r>
            <a:r>
              <a:rPr kumimoji="1" lang="ja-JP" altLang="en-US" dirty="0">
                <a:solidFill>
                  <a:srgbClr val="FF0000"/>
                </a:solidFill>
              </a:rPr>
              <a:t>マネージメント必須</a:t>
            </a:r>
            <a:endParaRPr kumimoji="1" lang="en-US" altLang="ja-JP" dirty="0">
              <a:solidFill>
                <a:srgbClr val="FF0000"/>
              </a:solidFill>
            </a:endParaRPr>
          </a:p>
          <a:p>
            <a:r>
              <a:rPr kumimoji="1" lang="ja-JP" altLang="en-US" dirty="0">
                <a:solidFill>
                  <a:srgbClr val="FF0000"/>
                </a:solidFill>
              </a:rPr>
              <a:t>サービス管理責任者をとる</a:t>
            </a:r>
          </a:p>
        </p:txBody>
      </p:sp>
      <p:sp>
        <p:nvSpPr>
          <p:cNvPr id="10" name="テキスト ボックス 9">
            <a:extLst>
              <a:ext uri="{FF2B5EF4-FFF2-40B4-BE49-F238E27FC236}">
                <a16:creationId xmlns:a16="http://schemas.microsoft.com/office/drawing/2014/main" id="{B8221F8D-547A-F9ED-9AEA-45AA283B2B75}"/>
              </a:ext>
            </a:extLst>
          </p:cNvPr>
          <p:cNvSpPr txBox="1"/>
          <p:nvPr/>
        </p:nvSpPr>
        <p:spPr>
          <a:xfrm>
            <a:off x="8424825" y="2968023"/>
            <a:ext cx="2031325" cy="369332"/>
          </a:xfrm>
          <a:prstGeom prst="rect">
            <a:avLst/>
          </a:prstGeom>
          <a:noFill/>
        </p:spPr>
        <p:txBody>
          <a:bodyPr wrap="none" rtlCol="0">
            <a:spAutoFit/>
          </a:bodyPr>
          <a:lstStyle/>
          <a:p>
            <a:r>
              <a:rPr kumimoji="1" lang="en-US" altLang="ja-JP" dirty="0">
                <a:solidFill>
                  <a:srgbClr val="FF0000"/>
                </a:solidFill>
              </a:rPr>
              <a:t>※</a:t>
            </a:r>
            <a:r>
              <a:rPr kumimoji="1" lang="ja-JP" altLang="en-US" dirty="0">
                <a:solidFill>
                  <a:srgbClr val="FF0000"/>
                </a:solidFill>
              </a:rPr>
              <a:t>福祉業界に戻る</a:t>
            </a:r>
          </a:p>
        </p:txBody>
      </p:sp>
    </p:spTree>
    <p:extLst>
      <p:ext uri="{BB962C8B-B14F-4D97-AF65-F5344CB8AC3E}">
        <p14:creationId xmlns:p14="http://schemas.microsoft.com/office/powerpoint/2010/main" val="4020938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0F0D71-BC9D-FD85-4307-A1D5E724EE50}"/>
              </a:ext>
            </a:extLst>
          </p:cNvPr>
          <p:cNvSpPr>
            <a:spLocks noGrp="1"/>
          </p:cNvSpPr>
          <p:nvPr>
            <p:ph type="title"/>
          </p:nvPr>
        </p:nvSpPr>
        <p:spPr>
          <a:xfrm>
            <a:off x="1024128" y="366606"/>
            <a:ext cx="9720072" cy="413851"/>
          </a:xfrm>
        </p:spPr>
        <p:txBody>
          <a:bodyPr>
            <a:normAutofit/>
          </a:bodyPr>
          <a:lstStyle/>
          <a:p>
            <a:r>
              <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rPr>
              <a:t>●「やりたいこと」を明確にしよう</a:t>
            </a:r>
          </a:p>
        </p:txBody>
      </p:sp>
      <p:sp>
        <p:nvSpPr>
          <p:cNvPr id="4" name="タイトル 1">
            <a:extLst>
              <a:ext uri="{FF2B5EF4-FFF2-40B4-BE49-F238E27FC236}">
                <a16:creationId xmlns:a16="http://schemas.microsoft.com/office/drawing/2014/main" id="{A8834CCF-450E-976A-9E0F-A2FA43E7850B}"/>
              </a:ext>
            </a:extLst>
          </p:cNvPr>
          <p:cNvSpPr txBox="1">
            <a:spLocks/>
          </p:cNvSpPr>
          <p:nvPr/>
        </p:nvSpPr>
        <p:spPr>
          <a:xfrm>
            <a:off x="1024128" y="780457"/>
            <a:ext cx="9720072" cy="999230"/>
          </a:xfrm>
          <a:prstGeom prst="rect">
            <a:avLst/>
          </a:prstGeom>
        </p:spPr>
        <p:txBody>
          <a:bodyPr vert="horz" lIns="91440" tIns="45720" rIns="91440" bIns="45720" rtlCol="0" anchor="t">
            <a:normAutofit/>
          </a:bodyPr>
          <a:lst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a:lstStyle>
          <a:p>
            <a:pPr>
              <a:lnSpc>
                <a:spcPct val="120000"/>
              </a:lnSpc>
            </a:pP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2-1.</a:t>
            </a: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③　②でピックアップした「変化」について、次の表の「７つの行動」のうち、どれに取り組めば実現できそうですか？票の該当行に〇△</a:t>
            </a: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a:t>
            </a: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を書き入れてみましょう。</a:t>
            </a:r>
          </a:p>
        </p:txBody>
      </p:sp>
      <p:graphicFrame>
        <p:nvGraphicFramePr>
          <p:cNvPr id="5" name="表 5">
            <a:extLst>
              <a:ext uri="{FF2B5EF4-FFF2-40B4-BE49-F238E27FC236}">
                <a16:creationId xmlns:a16="http://schemas.microsoft.com/office/drawing/2014/main" id="{DB8D1096-67FB-335F-2DEB-1967A633FF03}"/>
              </a:ext>
            </a:extLst>
          </p:cNvPr>
          <p:cNvGraphicFramePr>
            <a:graphicFrameLocks noGrp="1"/>
          </p:cNvGraphicFramePr>
          <p:nvPr>
            <p:extLst>
              <p:ext uri="{D42A27DB-BD31-4B8C-83A1-F6EECF244321}">
                <p14:modId xmlns:p14="http://schemas.microsoft.com/office/powerpoint/2010/main" val="39522072"/>
              </p:ext>
            </p:extLst>
          </p:nvPr>
        </p:nvGraphicFramePr>
        <p:xfrm>
          <a:off x="1024128" y="1904492"/>
          <a:ext cx="9463474" cy="4419600"/>
        </p:xfrm>
        <a:graphic>
          <a:graphicData uri="http://schemas.openxmlformats.org/drawingml/2006/table">
            <a:tbl>
              <a:tblPr firstRow="1" bandRow="1">
                <a:tableStyleId>{5C22544A-7EE6-4342-B048-85BDC9FD1C3A}</a:tableStyleId>
              </a:tblPr>
              <a:tblGrid>
                <a:gridCol w="1744472">
                  <a:extLst>
                    <a:ext uri="{9D8B030D-6E8A-4147-A177-3AD203B41FA5}">
                      <a16:colId xmlns:a16="http://schemas.microsoft.com/office/drawing/2014/main" val="2483545507"/>
                    </a:ext>
                  </a:extLst>
                </a:gridCol>
                <a:gridCol w="1102715">
                  <a:extLst>
                    <a:ext uri="{9D8B030D-6E8A-4147-A177-3AD203B41FA5}">
                      <a16:colId xmlns:a16="http://schemas.microsoft.com/office/drawing/2014/main" val="2938147109"/>
                    </a:ext>
                  </a:extLst>
                </a:gridCol>
                <a:gridCol w="1102714">
                  <a:extLst>
                    <a:ext uri="{9D8B030D-6E8A-4147-A177-3AD203B41FA5}">
                      <a16:colId xmlns:a16="http://schemas.microsoft.com/office/drawing/2014/main" val="910724430"/>
                    </a:ext>
                  </a:extLst>
                </a:gridCol>
                <a:gridCol w="1102715">
                  <a:extLst>
                    <a:ext uri="{9D8B030D-6E8A-4147-A177-3AD203B41FA5}">
                      <a16:colId xmlns:a16="http://schemas.microsoft.com/office/drawing/2014/main" val="998233814"/>
                    </a:ext>
                  </a:extLst>
                </a:gridCol>
                <a:gridCol w="1102714">
                  <a:extLst>
                    <a:ext uri="{9D8B030D-6E8A-4147-A177-3AD203B41FA5}">
                      <a16:colId xmlns:a16="http://schemas.microsoft.com/office/drawing/2014/main" val="4147703466"/>
                    </a:ext>
                  </a:extLst>
                </a:gridCol>
                <a:gridCol w="1102715">
                  <a:extLst>
                    <a:ext uri="{9D8B030D-6E8A-4147-A177-3AD203B41FA5}">
                      <a16:colId xmlns:a16="http://schemas.microsoft.com/office/drawing/2014/main" val="321372955"/>
                    </a:ext>
                  </a:extLst>
                </a:gridCol>
                <a:gridCol w="1102714">
                  <a:extLst>
                    <a:ext uri="{9D8B030D-6E8A-4147-A177-3AD203B41FA5}">
                      <a16:colId xmlns:a16="http://schemas.microsoft.com/office/drawing/2014/main" val="3635675241"/>
                    </a:ext>
                  </a:extLst>
                </a:gridCol>
                <a:gridCol w="1102715">
                  <a:extLst>
                    <a:ext uri="{9D8B030D-6E8A-4147-A177-3AD203B41FA5}">
                      <a16:colId xmlns:a16="http://schemas.microsoft.com/office/drawing/2014/main" val="2092277695"/>
                    </a:ext>
                  </a:extLst>
                </a:gridCol>
              </a:tblGrid>
              <a:tr h="685800">
                <a:tc>
                  <a:txBody>
                    <a:bodyPr/>
                    <a:lstStyle/>
                    <a:p>
                      <a:r>
                        <a:rPr kumimoji="1" lang="ja-JP" altLang="en-US" dirty="0">
                          <a:latin typeface="AR P丸ゴシック体M" panose="020B0600010101010101" pitchFamily="50" charset="-128"/>
                          <a:ea typeface="AR P丸ゴシック体M" panose="020B0600010101010101" pitchFamily="50" charset="-128"/>
                        </a:rPr>
                        <a:t>項目</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latin typeface="AR P丸ゴシック体M" panose="020B0600010101010101" pitchFamily="50" charset="-128"/>
                          <a:ea typeface="AR P丸ゴシック体M" panose="020B0600010101010101" pitchFamily="50" charset="-128"/>
                        </a:rPr>
                        <a:t>評価</a:t>
                      </a:r>
                      <a:endParaRPr kumimoji="1" lang="en-US" altLang="ja-JP" dirty="0">
                        <a:latin typeface="AR P丸ゴシック体M" panose="020B0600010101010101" pitchFamily="50" charset="-128"/>
                        <a:ea typeface="AR P丸ゴシック体M" panose="020B0600010101010101"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latin typeface="AR P丸ゴシック体M" panose="020B0600010101010101" pitchFamily="50" charset="-128"/>
                          <a:ea typeface="AR P丸ゴシック体M" panose="020B0600010101010101" pitchFamily="50" charset="-128"/>
                        </a:rPr>
                        <a:t>向上</a:t>
                      </a:r>
                    </a:p>
                    <a:p>
                      <a:pPr algn="ctr"/>
                      <a:endParaRPr lang="ja-JP"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latin typeface="AR P丸ゴシック体M" panose="020B0600010101010101" pitchFamily="50" charset="-128"/>
                          <a:ea typeface="AR P丸ゴシック体M" panose="020B0600010101010101" pitchFamily="50" charset="-128"/>
                        </a:rPr>
                        <a:t>昇進・</a:t>
                      </a:r>
                      <a:endParaRPr kumimoji="1" lang="en-US" altLang="ja-JP" dirty="0">
                        <a:latin typeface="AR P丸ゴシック体M" panose="020B0600010101010101" pitchFamily="50" charset="-128"/>
                        <a:ea typeface="AR P丸ゴシック体M" panose="020B0600010101010101"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latin typeface="AR P丸ゴシック体M" panose="020B0600010101010101" pitchFamily="50" charset="-128"/>
                          <a:ea typeface="AR P丸ゴシック体M" panose="020B0600010101010101" pitchFamily="50" charset="-128"/>
                        </a:rPr>
                        <a:t>昇格</a:t>
                      </a:r>
                    </a:p>
                    <a:p>
                      <a:pPr algn="ctr"/>
                      <a:endParaRPr lang="ja-JP"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latin typeface="AR P丸ゴシック体M" panose="020B0600010101010101" pitchFamily="50" charset="-128"/>
                          <a:ea typeface="AR P丸ゴシック体M" panose="020B0600010101010101" pitchFamily="50" charset="-128"/>
                        </a:rPr>
                        <a:t>異動</a:t>
                      </a:r>
                    </a:p>
                    <a:p>
                      <a:pPr algn="ctr"/>
                      <a:endParaRPr lang="ja-JP"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latin typeface="AR P丸ゴシック体M" panose="020B0600010101010101" pitchFamily="50" charset="-128"/>
                          <a:ea typeface="AR P丸ゴシック体M" panose="020B0600010101010101" pitchFamily="50" charset="-128"/>
                        </a:rPr>
                        <a:t>転職</a:t>
                      </a:r>
                    </a:p>
                    <a:p>
                      <a:pPr algn="ctr"/>
                      <a:endParaRPr lang="ja-JP"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latin typeface="AR P丸ゴシック体M" panose="020B0600010101010101" pitchFamily="50" charset="-128"/>
                          <a:ea typeface="AR P丸ゴシック体M" panose="020B0600010101010101" pitchFamily="50" charset="-128"/>
                        </a:rPr>
                        <a:t>副業</a:t>
                      </a:r>
                    </a:p>
                    <a:p>
                      <a:pPr algn="ctr"/>
                      <a:endParaRPr lang="ja-JP"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latin typeface="AR P丸ゴシック体M" panose="020B0600010101010101" pitchFamily="50" charset="-128"/>
                          <a:ea typeface="AR P丸ゴシック体M" panose="020B0600010101010101" pitchFamily="50" charset="-128"/>
                        </a:rPr>
                        <a:t>企業</a:t>
                      </a:r>
                    </a:p>
                    <a:p>
                      <a:pPr algn="ctr"/>
                      <a:endParaRPr lang="ja-JP"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latin typeface="AR P丸ゴシック体M" panose="020B0600010101010101" pitchFamily="50" charset="-128"/>
                          <a:ea typeface="AR P丸ゴシック体M" panose="020B0600010101010101" pitchFamily="50" charset="-128"/>
                        </a:rPr>
                        <a:t>その他</a:t>
                      </a:r>
                    </a:p>
                    <a:p>
                      <a:pPr algn="ctr"/>
                      <a:endParaRPr lang="ja-JP" altLang="en-US" dirty="0"/>
                    </a:p>
                  </a:txBody>
                  <a:tcPr anchor="ctr"/>
                </a:tc>
                <a:extLst>
                  <a:ext uri="{0D108BD9-81ED-4DB2-BD59-A6C34878D82A}">
                    <a16:rowId xmlns:a16="http://schemas.microsoft.com/office/drawing/2014/main" val="3199098671"/>
                  </a:ext>
                </a:extLst>
              </a:tr>
              <a:tr h="685800">
                <a:tc>
                  <a:txBody>
                    <a:bodyPr/>
                    <a:lstStyle/>
                    <a:p>
                      <a:pPr algn="l"/>
                      <a:r>
                        <a:rPr kumimoji="1" lang="ja-JP" altLang="en-US" sz="1800" dirty="0">
                          <a:latin typeface="AR P丸ゴシック体M" panose="020B0600010101010101" pitchFamily="50" charset="-128"/>
                          <a:ea typeface="AR P丸ゴシック体M" panose="020B0600010101010101" pitchFamily="50" charset="-128"/>
                        </a:rPr>
                        <a:t>Ａ</a:t>
                      </a:r>
                      <a:r>
                        <a:rPr kumimoji="1" lang="en-US" altLang="ja-JP" sz="1800" dirty="0">
                          <a:latin typeface="AR P丸ゴシック体M" panose="020B0600010101010101" pitchFamily="50" charset="-128"/>
                          <a:ea typeface="AR P丸ゴシック体M" panose="020B0600010101010101" pitchFamily="50" charset="-128"/>
                        </a:rPr>
                        <a:t>.</a:t>
                      </a:r>
                      <a:r>
                        <a:rPr kumimoji="1" lang="ja-JP" altLang="en-US" sz="1800" dirty="0">
                          <a:latin typeface="AR P丸ゴシック体M" panose="020B0600010101010101" pitchFamily="50" charset="-128"/>
                          <a:ea typeface="AR P丸ゴシック体M" panose="020B0600010101010101" pitchFamily="50" charset="-128"/>
                        </a:rPr>
                        <a:t>仕事の内容</a:t>
                      </a:r>
                      <a:endParaRPr kumimoji="1" lang="en-US" altLang="ja-JP" sz="1800" dirty="0">
                        <a:latin typeface="AR P丸ゴシック体M" panose="020B0600010101010101" pitchFamily="50" charset="-128"/>
                        <a:ea typeface="AR P丸ゴシック体M" panose="020B0600010101010101" pitchFamily="50" charset="-128"/>
                      </a:endParaRPr>
                    </a:p>
                  </a:txBody>
                  <a:tcP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tc>
                  <a:txBody>
                    <a:bodyPr/>
                    <a:lstStyle/>
                    <a:p>
                      <a:pPr algn="ctr"/>
                      <a:r>
                        <a:rPr lang="ja-JP" altLang="en-US" sz="4000" dirty="0">
                          <a:solidFill>
                            <a:srgbClr val="FF0000"/>
                          </a:solidFill>
                        </a:rPr>
                        <a:t>〇</a:t>
                      </a:r>
                    </a:p>
                  </a:txBody>
                  <a:tcPr anchor="ct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extLst>
                  <a:ext uri="{0D108BD9-81ED-4DB2-BD59-A6C34878D82A}">
                    <a16:rowId xmlns:a16="http://schemas.microsoft.com/office/drawing/2014/main" val="3584445045"/>
                  </a:ext>
                </a:extLst>
              </a:tr>
              <a:tr h="685800">
                <a:tc>
                  <a:txBody>
                    <a:bodyPr/>
                    <a:lstStyle/>
                    <a:p>
                      <a:pPr algn="l"/>
                      <a:r>
                        <a:rPr kumimoji="1" lang="ja-JP" altLang="en-US" sz="1800" dirty="0">
                          <a:latin typeface="AR P丸ゴシック体M" panose="020B0600010101010101" pitchFamily="50" charset="-128"/>
                          <a:ea typeface="AR P丸ゴシック体M" panose="020B0600010101010101" pitchFamily="50" charset="-128"/>
                        </a:rPr>
                        <a:t>Ｂ</a:t>
                      </a:r>
                      <a:r>
                        <a:rPr kumimoji="1" lang="en-US" altLang="ja-JP" sz="1800" dirty="0">
                          <a:latin typeface="AR P丸ゴシック体M" panose="020B0600010101010101" pitchFamily="50" charset="-128"/>
                          <a:ea typeface="AR P丸ゴシック体M" panose="020B0600010101010101" pitchFamily="50" charset="-128"/>
                        </a:rPr>
                        <a:t>.</a:t>
                      </a:r>
                      <a:r>
                        <a:rPr kumimoji="1" lang="ja-JP" altLang="en-US" sz="1800" dirty="0">
                          <a:latin typeface="AR P丸ゴシック体M" panose="020B0600010101010101" pitchFamily="50" charset="-128"/>
                          <a:ea typeface="AR P丸ゴシック体M" panose="020B0600010101010101" pitchFamily="50" charset="-128"/>
                        </a:rPr>
                        <a:t>役割・役職</a:t>
                      </a:r>
                    </a:p>
                  </a:txBody>
                  <a:tcP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tc>
                  <a:txBody>
                    <a:bodyPr/>
                    <a:lstStyle/>
                    <a:p>
                      <a:pPr algn="ctr"/>
                      <a:r>
                        <a:rPr lang="ja-JP" altLang="en-US" sz="4000" dirty="0">
                          <a:solidFill>
                            <a:srgbClr val="FF0000"/>
                          </a:solidFill>
                        </a:rPr>
                        <a:t>〇</a:t>
                      </a:r>
                    </a:p>
                  </a:txBody>
                  <a:tcPr anchor="ctr"/>
                </a:tc>
                <a:tc>
                  <a:txBody>
                    <a:bodyPr/>
                    <a:lstStyle/>
                    <a:p>
                      <a:pPr algn="ctr"/>
                      <a:r>
                        <a:rPr lang="ja-JP" altLang="en-US" sz="4000" dirty="0">
                          <a:solidFill>
                            <a:srgbClr val="FF0000"/>
                          </a:solidFill>
                        </a:rPr>
                        <a:t>△</a:t>
                      </a:r>
                    </a:p>
                  </a:txBody>
                  <a:tcPr anchor="ctr"/>
                </a:tc>
                <a:tc>
                  <a:txBody>
                    <a:bodyPr/>
                    <a:lstStyle/>
                    <a:p>
                      <a:pPr algn="ctr"/>
                      <a:r>
                        <a:rPr lang="ja-JP" altLang="en-US" sz="4000" dirty="0">
                          <a:solidFill>
                            <a:srgbClr val="FF0000"/>
                          </a:solidFill>
                        </a:rPr>
                        <a:t>△</a:t>
                      </a:r>
                    </a:p>
                  </a:txBody>
                  <a:tcPr anchor="ctr"/>
                </a:tc>
                <a:tc>
                  <a:txBody>
                    <a:bodyPr/>
                    <a:lstStyle/>
                    <a:p>
                      <a:pPr algn="ctr"/>
                      <a:endParaRPr lang="ja-JP" altLang="en-US" sz="4000" dirty="0">
                        <a:solidFill>
                          <a:srgbClr val="FF0000"/>
                        </a:solidFill>
                      </a:endParaRPr>
                    </a:p>
                  </a:txBody>
                  <a:tcPr anchor="ctr"/>
                </a:tc>
                <a:extLst>
                  <a:ext uri="{0D108BD9-81ED-4DB2-BD59-A6C34878D82A}">
                    <a16:rowId xmlns:a16="http://schemas.microsoft.com/office/drawing/2014/main" val="769923306"/>
                  </a:ext>
                </a:extLst>
              </a:tr>
              <a:tr h="685800">
                <a:tc>
                  <a:txBody>
                    <a:bodyPr/>
                    <a:lstStyle/>
                    <a:p>
                      <a:pPr algn="l"/>
                      <a:r>
                        <a:rPr kumimoji="1" lang="ja-JP" altLang="en-US" sz="1800" dirty="0">
                          <a:latin typeface="AR P丸ゴシック体M" panose="020B0600010101010101" pitchFamily="50" charset="-128"/>
                          <a:ea typeface="AR P丸ゴシック体M" panose="020B0600010101010101" pitchFamily="50" charset="-128"/>
                        </a:rPr>
                        <a:t>Ｃ</a:t>
                      </a:r>
                      <a:r>
                        <a:rPr kumimoji="1" lang="en-US" altLang="ja-JP" sz="1800" dirty="0">
                          <a:latin typeface="AR P丸ゴシック体M" panose="020B0600010101010101" pitchFamily="50" charset="-128"/>
                          <a:ea typeface="AR P丸ゴシック体M" panose="020B0600010101010101" pitchFamily="50" charset="-128"/>
                        </a:rPr>
                        <a:t>.</a:t>
                      </a:r>
                      <a:r>
                        <a:rPr kumimoji="1" lang="ja-JP" altLang="en-US" sz="1800" dirty="0">
                          <a:latin typeface="AR P丸ゴシック体M" panose="020B0600010101010101" pitchFamily="50" charset="-128"/>
                          <a:ea typeface="AR P丸ゴシック体M" panose="020B0600010101010101" pitchFamily="50" charset="-128"/>
                        </a:rPr>
                        <a:t>給料・収入</a:t>
                      </a:r>
                    </a:p>
                  </a:txBody>
                  <a:tcPr/>
                </a:tc>
                <a:tc>
                  <a:txBody>
                    <a:bodyPr/>
                    <a:lstStyle/>
                    <a:p>
                      <a:pPr algn="ctr"/>
                      <a:r>
                        <a:rPr lang="ja-JP" altLang="en-US" sz="4000" dirty="0">
                          <a:solidFill>
                            <a:srgbClr val="FF0000"/>
                          </a:solidFill>
                        </a:rPr>
                        <a:t>〇</a:t>
                      </a:r>
                    </a:p>
                  </a:txBody>
                  <a:tcPr anchor="ctr"/>
                </a:tc>
                <a:tc>
                  <a:txBody>
                    <a:bodyPr/>
                    <a:lstStyle/>
                    <a:p>
                      <a:pPr algn="ctr"/>
                      <a:r>
                        <a:rPr lang="ja-JP" altLang="en-US" sz="4000" dirty="0">
                          <a:solidFill>
                            <a:srgbClr val="FF0000"/>
                          </a:solidFill>
                        </a:rPr>
                        <a:t>△</a:t>
                      </a:r>
                    </a:p>
                  </a:txBody>
                  <a:tcPr anchor="ct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extLst>
                  <a:ext uri="{0D108BD9-81ED-4DB2-BD59-A6C34878D82A}">
                    <a16:rowId xmlns:a16="http://schemas.microsoft.com/office/drawing/2014/main" val="3146469863"/>
                  </a:ext>
                </a:extLst>
              </a:tr>
              <a:tr h="685800">
                <a:tc>
                  <a:txBody>
                    <a:bodyPr/>
                    <a:lstStyle/>
                    <a:p>
                      <a:pPr algn="l"/>
                      <a:r>
                        <a:rPr kumimoji="1" lang="ja-JP" altLang="en-US" sz="1800" dirty="0">
                          <a:latin typeface="AR P丸ゴシック体M" panose="020B0600010101010101" pitchFamily="50" charset="-128"/>
                          <a:ea typeface="AR P丸ゴシック体M" panose="020B0600010101010101" pitchFamily="50" charset="-128"/>
                        </a:rPr>
                        <a:t>Ｄ</a:t>
                      </a:r>
                      <a:r>
                        <a:rPr kumimoji="1" lang="en-US" altLang="ja-JP" sz="1800" dirty="0">
                          <a:latin typeface="AR P丸ゴシック体M" panose="020B0600010101010101" pitchFamily="50" charset="-128"/>
                          <a:ea typeface="AR P丸ゴシック体M" panose="020B0600010101010101" pitchFamily="50" charset="-128"/>
                        </a:rPr>
                        <a:t>.</a:t>
                      </a:r>
                      <a:r>
                        <a:rPr kumimoji="1" lang="ja-JP" altLang="en-US" sz="1800" dirty="0">
                          <a:latin typeface="AR P丸ゴシック体M" panose="020B0600010101010101" pitchFamily="50" charset="-128"/>
                          <a:ea typeface="AR P丸ゴシック体M" panose="020B0600010101010101" pitchFamily="50" charset="-128"/>
                        </a:rPr>
                        <a:t>働き方</a:t>
                      </a:r>
                    </a:p>
                  </a:txBody>
                  <a:tcP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tc>
                  <a:txBody>
                    <a:bodyPr/>
                    <a:lstStyle/>
                    <a:p>
                      <a:pPr algn="ctr"/>
                      <a:r>
                        <a:rPr lang="ja-JP" altLang="en-US" sz="4000" dirty="0">
                          <a:solidFill>
                            <a:srgbClr val="FF0000"/>
                          </a:solidFill>
                        </a:rPr>
                        <a:t>〇</a:t>
                      </a:r>
                    </a:p>
                  </a:txBody>
                  <a:tcPr anchor="ctr"/>
                </a:tc>
                <a:tc>
                  <a:txBody>
                    <a:bodyPr/>
                    <a:lstStyle/>
                    <a:p>
                      <a:pPr algn="ctr"/>
                      <a:r>
                        <a:rPr lang="ja-JP" altLang="en-US" sz="4000" dirty="0">
                          <a:solidFill>
                            <a:srgbClr val="FF0000"/>
                          </a:solidFill>
                        </a:rPr>
                        <a:t>〇</a:t>
                      </a:r>
                    </a:p>
                  </a:txBody>
                  <a:tcPr anchor="ct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extLst>
                  <a:ext uri="{0D108BD9-81ED-4DB2-BD59-A6C34878D82A}">
                    <a16:rowId xmlns:a16="http://schemas.microsoft.com/office/drawing/2014/main" val="504465864"/>
                  </a:ext>
                </a:extLst>
              </a:tr>
              <a:tr h="685800">
                <a:tc>
                  <a:txBody>
                    <a:bodyPr/>
                    <a:lstStyle/>
                    <a:p>
                      <a:pPr algn="l"/>
                      <a:r>
                        <a:rPr kumimoji="1" lang="ja-JP" altLang="en-US" sz="1800" dirty="0">
                          <a:latin typeface="AR P丸ゴシック体M" panose="020B0600010101010101" pitchFamily="50" charset="-128"/>
                          <a:ea typeface="AR P丸ゴシック体M" panose="020B0600010101010101" pitchFamily="50" charset="-128"/>
                        </a:rPr>
                        <a:t>Ｅ</a:t>
                      </a:r>
                      <a:r>
                        <a:rPr kumimoji="1" lang="en-US" altLang="ja-JP" sz="1800" dirty="0">
                          <a:latin typeface="AR P丸ゴシック体M" panose="020B0600010101010101" pitchFamily="50" charset="-128"/>
                          <a:ea typeface="AR P丸ゴシック体M" panose="020B0600010101010101" pitchFamily="50" charset="-128"/>
                        </a:rPr>
                        <a:t>.</a:t>
                      </a:r>
                      <a:r>
                        <a:rPr kumimoji="1" lang="ja-JP" altLang="en-US" sz="1800" dirty="0">
                          <a:latin typeface="AR P丸ゴシック体M" panose="020B0600010101010101" pitchFamily="50" charset="-128"/>
                          <a:ea typeface="AR P丸ゴシック体M" panose="020B0600010101010101" pitchFamily="50" charset="-128"/>
                        </a:rPr>
                        <a:t>人間関係</a:t>
                      </a:r>
                    </a:p>
                  </a:txBody>
                  <a:tcP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tc>
                  <a:txBody>
                    <a:bodyPr/>
                    <a:lstStyle/>
                    <a:p>
                      <a:pPr algn="ctr"/>
                      <a:endParaRPr lang="ja-JP" altLang="en-US" sz="4000" dirty="0">
                        <a:solidFill>
                          <a:srgbClr val="FF0000"/>
                        </a:solidFill>
                      </a:endParaRPr>
                    </a:p>
                  </a:txBody>
                  <a:tcPr anchor="ctr"/>
                </a:tc>
                <a:extLst>
                  <a:ext uri="{0D108BD9-81ED-4DB2-BD59-A6C34878D82A}">
                    <a16:rowId xmlns:a16="http://schemas.microsoft.com/office/drawing/2014/main" val="1007915662"/>
                  </a:ext>
                </a:extLst>
              </a:tr>
            </a:tbl>
          </a:graphicData>
        </a:graphic>
      </p:graphicFrame>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588621" y="6382139"/>
            <a:ext cx="233265" cy="375138"/>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7</a:t>
            </a:fld>
            <a:endParaRPr kumimoji="1" lang="ja-JP" altLang="en-US" sz="1400" dirty="0">
              <a:latin typeface="AR P丸ゴシック体M" panose="020B0600010101010101" pitchFamily="50" charset="-128"/>
              <a:ea typeface="AR P丸ゴシック体M" panose="020B0600010101010101" pitchFamily="50" charset="-128"/>
            </a:endParaRPr>
          </a:p>
        </p:txBody>
      </p:sp>
      <p:sp>
        <p:nvSpPr>
          <p:cNvPr id="8" name="テキスト ボックス 7">
            <a:extLst>
              <a:ext uri="{FF2B5EF4-FFF2-40B4-BE49-F238E27FC236}">
                <a16:creationId xmlns:a16="http://schemas.microsoft.com/office/drawing/2014/main" id="{19D6B1D1-314B-379E-ABBD-E1E1271C02FB}"/>
              </a:ext>
            </a:extLst>
          </p:cNvPr>
          <p:cNvSpPr txBox="1"/>
          <p:nvPr/>
        </p:nvSpPr>
        <p:spPr>
          <a:xfrm flipH="1">
            <a:off x="3186852" y="5646378"/>
            <a:ext cx="7032415" cy="923330"/>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en-US" altLang="ja-JP" dirty="0">
                <a:solidFill>
                  <a:srgbClr val="FF0000"/>
                </a:solidFill>
              </a:rPr>
              <a:t>※</a:t>
            </a:r>
            <a:r>
              <a:rPr kumimoji="1" lang="ja-JP" altLang="en-US" dirty="0">
                <a:solidFill>
                  <a:srgbClr val="FF0000"/>
                </a:solidFill>
              </a:rPr>
              <a:t>将来に向けて副業の柱を立てながら、福祉関係の仕事をして、サービス管理責任者の資格を取得。貯金を継続して将来の事業資金にあてる。</a:t>
            </a:r>
          </a:p>
        </p:txBody>
      </p:sp>
    </p:spTree>
    <p:extLst>
      <p:ext uri="{BB962C8B-B14F-4D97-AF65-F5344CB8AC3E}">
        <p14:creationId xmlns:p14="http://schemas.microsoft.com/office/powerpoint/2010/main" val="3835779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0F0D71-BC9D-FD85-4307-A1D5E724EE50}"/>
              </a:ext>
            </a:extLst>
          </p:cNvPr>
          <p:cNvSpPr>
            <a:spLocks noGrp="1"/>
          </p:cNvSpPr>
          <p:nvPr>
            <p:ph type="title"/>
          </p:nvPr>
        </p:nvSpPr>
        <p:spPr>
          <a:xfrm>
            <a:off x="1024128" y="366606"/>
            <a:ext cx="9720072" cy="413851"/>
          </a:xfrm>
        </p:spPr>
        <p:txBody>
          <a:bodyPr>
            <a:normAutofit/>
          </a:bodyPr>
          <a:lstStyle/>
          <a:p>
            <a:r>
              <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rPr>
              <a:t>●「やりたいこと」を明確にしよう</a:t>
            </a:r>
          </a:p>
        </p:txBody>
      </p:sp>
      <p:sp>
        <p:nvSpPr>
          <p:cNvPr id="4" name="タイトル 1">
            <a:extLst>
              <a:ext uri="{FF2B5EF4-FFF2-40B4-BE49-F238E27FC236}">
                <a16:creationId xmlns:a16="http://schemas.microsoft.com/office/drawing/2014/main" id="{A8834CCF-450E-976A-9E0F-A2FA43E7850B}"/>
              </a:ext>
            </a:extLst>
          </p:cNvPr>
          <p:cNvSpPr txBox="1">
            <a:spLocks/>
          </p:cNvSpPr>
          <p:nvPr/>
        </p:nvSpPr>
        <p:spPr>
          <a:xfrm>
            <a:off x="1024128" y="780457"/>
            <a:ext cx="9720072" cy="999230"/>
          </a:xfrm>
          <a:prstGeom prst="rect">
            <a:avLst/>
          </a:prstGeom>
        </p:spPr>
        <p:txBody>
          <a:bodyPr vert="horz" lIns="91440" tIns="45720" rIns="91440" bIns="45720" rtlCol="0" anchor="t">
            <a:normAutofit/>
          </a:bodyPr>
          <a:lst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a:lstStyle>
          <a:p>
            <a:pPr>
              <a:lnSpc>
                <a:spcPct val="120000"/>
              </a:lnSpc>
            </a:pP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2-1.</a:t>
            </a: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④　③の表で最も多く〇がついた「行動」は何でしたか？その行動を現在のあなたの「やりたいこと＝ゲームステージ」に設定しましょう！</a:t>
            </a:r>
          </a:p>
        </p:txBody>
      </p:sp>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588621" y="6382139"/>
            <a:ext cx="233265" cy="375138"/>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8</a:t>
            </a:fld>
            <a:endParaRPr kumimoji="1" lang="ja-JP" altLang="en-US" sz="1400" dirty="0">
              <a:latin typeface="AR P丸ゴシック体M" panose="020B0600010101010101" pitchFamily="50" charset="-128"/>
              <a:ea typeface="AR P丸ゴシック体M" panose="020B0600010101010101" pitchFamily="50" charset="-128"/>
            </a:endParaRPr>
          </a:p>
        </p:txBody>
      </p:sp>
      <p:sp>
        <p:nvSpPr>
          <p:cNvPr id="8" name="テキスト ボックス 7">
            <a:extLst>
              <a:ext uri="{FF2B5EF4-FFF2-40B4-BE49-F238E27FC236}">
                <a16:creationId xmlns:a16="http://schemas.microsoft.com/office/drawing/2014/main" id="{19D6B1D1-314B-379E-ABBD-E1E1271C02FB}"/>
              </a:ext>
            </a:extLst>
          </p:cNvPr>
          <p:cNvSpPr txBox="1"/>
          <p:nvPr/>
        </p:nvSpPr>
        <p:spPr>
          <a:xfrm flipH="1">
            <a:off x="1652693" y="2098844"/>
            <a:ext cx="8886614" cy="2308324"/>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en-US" altLang="ja-JP" sz="3600" dirty="0">
                <a:solidFill>
                  <a:schemeClr val="accent2">
                    <a:lumMod val="60000"/>
                    <a:lumOff val="40000"/>
                  </a:schemeClr>
                </a:solidFill>
                <a:latin typeface="AR P丸ゴシック体M" panose="020B0600010101010101" pitchFamily="50" charset="-128"/>
                <a:ea typeface="AR P丸ゴシック体M" panose="020B0600010101010101" pitchFamily="50" charset="-128"/>
              </a:rPr>
              <a:t>※</a:t>
            </a:r>
            <a:r>
              <a:rPr kumimoji="1" lang="ja-JP" altLang="en-US" sz="3600" dirty="0">
                <a:solidFill>
                  <a:schemeClr val="accent2">
                    <a:lumMod val="60000"/>
                    <a:lumOff val="40000"/>
                  </a:schemeClr>
                </a:solidFill>
                <a:latin typeface="AR P丸ゴシック体M" panose="020B0600010101010101" pitchFamily="50" charset="-128"/>
                <a:ea typeface="AR P丸ゴシック体M" panose="020B0600010101010101" pitchFamily="50" charset="-128"/>
              </a:rPr>
              <a:t>将来に向けて副業の柱を立てながら、</a:t>
            </a:r>
            <a:endParaRPr kumimoji="1" lang="en-US" altLang="ja-JP" sz="3600" dirty="0">
              <a:solidFill>
                <a:schemeClr val="accent2">
                  <a:lumMod val="60000"/>
                  <a:lumOff val="40000"/>
                </a:schemeClr>
              </a:solidFill>
              <a:latin typeface="AR P丸ゴシック体M" panose="020B0600010101010101" pitchFamily="50" charset="-128"/>
              <a:ea typeface="AR P丸ゴシック体M" panose="020B0600010101010101" pitchFamily="50" charset="-128"/>
            </a:endParaRPr>
          </a:p>
          <a:p>
            <a:r>
              <a:rPr kumimoji="1" lang="ja-JP" altLang="en-US" sz="3600" dirty="0">
                <a:solidFill>
                  <a:schemeClr val="accent2">
                    <a:lumMod val="60000"/>
                    <a:lumOff val="40000"/>
                  </a:schemeClr>
                </a:solidFill>
                <a:latin typeface="AR P丸ゴシック体M" panose="020B0600010101010101" pitchFamily="50" charset="-128"/>
                <a:ea typeface="AR P丸ゴシック体M" panose="020B0600010101010101" pitchFamily="50" charset="-128"/>
              </a:rPr>
              <a:t>福祉関係の仕事をして、サービス管理責任者の資格を取得。</a:t>
            </a:r>
            <a:endParaRPr kumimoji="1" lang="en-US" altLang="ja-JP" sz="3600" dirty="0">
              <a:solidFill>
                <a:schemeClr val="accent2">
                  <a:lumMod val="60000"/>
                  <a:lumOff val="40000"/>
                </a:schemeClr>
              </a:solidFill>
              <a:latin typeface="AR P丸ゴシック体M" panose="020B0600010101010101" pitchFamily="50" charset="-128"/>
              <a:ea typeface="AR P丸ゴシック体M" panose="020B0600010101010101" pitchFamily="50" charset="-128"/>
            </a:endParaRPr>
          </a:p>
          <a:p>
            <a:r>
              <a:rPr kumimoji="1" lang="ja-JP" altLang="en-US" sz="3600" dirty="0">
                <a:solidFill>
                  <a:schemeClr val="accent2">
                    <a:lumMod val="60000"/>
                    <a:lumOff val="40000"/>
                  </a:schemeClr>
                </a:solidFill>
                <a:latin typeface="AR P丸ゴシック体M" panose="020B0600010101010101" pitchFamily="50" charset="-128"/>
                <a:ea typeface="AR P丸ゴシック体M" panose="020B0600010101010101" pitchFamily="50" charset="-128"/>
              </a:rPr>
              <a:t>貯金を継続して将来の事業資金にあてる。</a:t>
            </a:r>
          </a:p>
        </p:txBody>
      </p:sp>
      <p:sp>
        <p:nvSpPr>
          <p:cNvPr id="3" name="テキスト ボックス 2">
            <a:extLst>
              <a:ext uri="{FF2B5EF4-FFF2-40B4-BE49-F238E27FC236}">
                <a16:creationId xmlns:a16="http://schemas.microsoft.com/office/drawing/2014/main" id="{DFD18C72-7D6A-220D-B30C-1F7B195F6BD3}"/>
              </a:ext>
            </a:extLst>
          </p:cNvPr>
          <p:cNvSpPr txBox="1"/>
          <p:nvPr/>
        </p:nvSpPr>
        <p:spPr>
          <a:xfrm>
            <a:off x="3471333" y="5198533"/>
            <a:ext cx="3877985" cy="369332"/>
          </a:xfrm>
          <a:prstGeom prst="rect">
            <a:avLst/>
          </a:prstGeom>
          <a:noFill/>
        </p:spPr>
        <p:txBody>
          <a:bodyPr wrap="none" rtlCol="0">
            <a:spAutoFit/>
          </a:bodyPr>
          <a:lstStyle/>
          <a:p>
            <a:r>
              <a:rPr kumimoji="1" lang="en-US" altLang="ja-JP" dirty="0">
                <a:solidFill>
                  <a:srgbClr val="FF0000"/>
                </a:solidFill>
                <a:latin typeface="AR P丸ゴシック体M" panose="020B0600010101010101" pitchFamily="50" charset="-128"/>
                <a:ea typeface="AR P丸ゴシック体M" panose="020B0600010101010101" pitchFamily="50" charset="-128"/>
              </a:rPr>
              <a:t>※</a:t>
            </a:r>
            <a:r>
              <a:rPr kumimoji="1" lang="ja-JP" altLang="en-US" dirty="0">
                <a:solidFill>
                  <a:srgbClr val="FF0000"/>
                </a:solidFill>
                <a:latin typeface="AR P丸ゴシック体M" panose="020B0600010101010101" pitchFamily="50" charset="-128"/>
                <a:ea typeface="AR P丸ゴシック体M" panose="020B0600010101010101" pitchFamily="50" charset="-128"/>
              </a:rPr>
              <a:t>これができる仕事に着ければ良し</a:t>
            </a:r>
          </a:p>
        </p:txBody>
      </p:sp>
    </p:spTree>
    <p:extLst>
      <p:ext uri="{BB962C8B-B14F-4D97-AF65-F5344CB8AC3E}">
        <p14:creationId xmlns:p14="http://schemas.microsoft.com/office/powerpoint/2010/main" val="3805079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0F0D71-BC9D-FD85-4307-A1D5E724EE50}"/>
              </a:ext>
            </a:extLst>
          </p:cNvPr>
          <p:cNvSpPr>
            <a:spLocks noGrp="1"/>
          </p:cNvSpPr>
          <p:nvPr>
            <p:ph type="title"/>
          </p:nvPr>
        </p:nvSpPr>
        <p:spPr>
          <a:xfrm>
            <a:off x="1024128" y="366606"/>
            <a:ext cx="9720072" cy="413851"/>
          </a:xfrm>
        </p:spPr>
        <p:txBody>
          <a:bodyPr>
            <a:normAutofit/>
          </a:bodyPr>
          <a:lstStyle/>
          <a:p>
            <a:r>
              <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rPr>
              <a:t>●外見の強みを見つけよう</a:t>
            </a:r>
          </a:p>
        </p:txBody>
      </p:sp>
      <p:sp>
        <p:nvSpPr>
          <p:cNvPr id="4" name="タイトル 1">
            <a:extLst>
              <a:ext uri="{FF2B5EF4-FFF2-40B4-BE49-F238E27FC236}">
                <a16:creationId xmlns:a16="http://schemas.microsoft.com/office/drawing/2014/main" id="{A8834CCF-450E-976A-9E0F-A2FA43E7850B}"/>
              </a:ext>
            </a:extLst>
          </p:cNvPr>
          <p:cNvSpPr txBox="1">
            <a:spLocks/>
          </p:cNvSpPr>
          <p:nvPr/>
        </p:nvSpPr>
        <p:spPr>
          <a:xfrm>
            <a:off x="1024128" y="780456"/>
            <a:ext cx="9720072" cy="5686845"/>
          </a:xfrm>
          <a:prstGeom prst="rect">
            <a:avLst/>
          </a:prstGeom>
        </p:spPr>
        <p:txBody>
          <a:bodyPr vert="horz" lIns="91440" tIns="45720" rIns="91440" bIns="45720" rtlCol="0" anchor="t">
            <a:normAutofit/>
          </a:bodyPr>
          <a:lst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a:lstStyle>
          <a:p>
            <a:pPr>
              <a:lnSpc>
                <a:spcPct val="120000"/>
              </a:lnSpc>
            </a:pP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3-1.</a:t>
            </a: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①あなたの外見（顔・体系・髪型・体質・声・話し方）にはどんな特徴があり、どんな印象に見られることが多いですか？</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1">
                    <a:lumMod val="75000"/>
                  </a:schemeClr>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〇優しいしゃべり方らしい。声のトーンはいろいろ持ち合わせている</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1">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②外見においてあなた自身がすきなとろや、誰かに褒められたことがあるのはどんなところですか？</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また、それは「やりたいこと」においてどうプラスに働きそうですか？</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1">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1">
                    <a:lumMod val="75000"/>
                  </a:schemeClr>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〇優しいと思われることは、誰からも話しかけやすいらしい。（福祉の業界ではプラス）</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③身に着けるアイテムの「自分なりの基準・こだわり」を挙げるとすれば何ですか？それによってどのような印象を与えていそうですか？</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1">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1">
                    <a:lumMod val="75000"/>
                  </a:schemeClr>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〇とくにこだわりはない。素朴で清潔感があればよい。</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r>
              <a:rPr lang="en-US" altLang="ja-JP" sz="1600" dirty="0">
                <a:solidFill>
                  <a:srgbClr val="FF0000"/>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それによって、特別な人ではなく、自分と同じ人だとおもってもらえればいい。</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r>
              <a:rPr lang="en-US" altLang="ja-JP" sz="1600" dirty="0">
                <a:solidFill>
                  <a:srgbClr val="FF0000"/>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（話しやすい人という風に思ってもらえればグッジョブ）</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1">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p:txBody>
      </p:sp>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588621" y="6382139"/>
            <a:ext cx="233265" cy="375138"/>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9</a:t>
            </a:fld>
            <a:endParaRPr kumimoji="1" lang="ja-JP" altLang="en-US" sz="1400" dirty="0">
              <a:latin typeface="AR P丸ゴシック体M" panose="020B0600010101010101" pitchFamily="50" charset="-128"/>
              <a:ea typeface="AR P丸ゴシック体M" panose="020B0600010101010101" pitchFamily="50" charset="-128"/>
            </a:endParaRPr>
          </a:p>
        </p:txBody>
      </p:sp>
    </p:spTree>
    <p:extLst>
      <p:ext uri="{BB962C8B-B14F-4D97-AF65-F5344CB8AC3E}">
        <p14:creationId xmlns:p14="http://schemas.microsoft.com/office/powerpoint/2010/main" val="3914824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0F0D71-BC9D-FD85-4307-A1D5E724EE50}"/>
              </a:ext>
            </a:extLst>
          </p:cNvPr>
          <p:cNvSpPr>
            <a:spLocks noGrp="1"/>
          </p:cNvSpPr>
          <p:nvPr>
            <p:ph type="title"/>
          </p:nvPr>
        </p:nvSpPr>
        <p:spPr>
          <a:xfrm>
            <a:off x="1024128" y="366606"/>
            <a:ext cx="9720072" cy="413851"/>
          </a:xfrm>
        </p:spPr>
        <p:txBody>
          <a:bodyPr>
            <a:normAutofit/>
          </a:bodyPr>
          <a:lstStyle/>
          <a:p>
            <a:r>
              <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rPr>
              <a:t>●充実度グラフで性格分析</a:t>
            </a:r>
            <a:r>
              <a:rPr kumimoji="1" lang="en-US" altLang="ja-JP" sz="2000" dirty="0">
                <a:solidFill>
                  <a:schemeClr val="accent3">
                    <a:lumMod val="75000"/>
                  </a:schemeClr>
                </a:solidFill>
                <a:latin typeface="AR P丸ゴシック体M" panose="020B0600010101010101" pitchFamily="50" charset="-128"/>
                <a:ea typeface="AR P丸ゴシック体M" panose="020B0600010101010101" pitchFamily="50" charset="-128"/>
              </a:rPr>
              <a:t>1</a:t>
            </a:r>
            <a:endPar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endParaRPr>
          </a:p>
        </p:txBody>
      </p:sp>
      <p:sp>
        <p:nvSpPr>
          <p:cNvPr id="4" name="タイトル 1">
            <a:extLst>
              <a:ext uri="{FF2B5EF4-FFF2-40B4-BE49-F238E27FC236}">
                <a16:creationId xmlns:a16="http://schemas.microsoft.com/office/drawing/2014/main" id="{A8834CCF-450E-976A-9E0F-A2FA43E7850B}"/>
              </a:ext>
            </a:extLst>
          </p:cNvPr>
          <p:cNvSpPr txBox="1">
            <a:spLocks/>
          </p:cNvSpPr>
          <p:nvPr/>
        </p:nvSpPr>
        <p:spPr>
          <a:xfrm>
            <a:off x="1024128" y="780457"/>
            <a:ext cx="9720072" cy="1124543"/>
          </a:xfrm>
          <a:prstGeom prst="rect">
            <a:avLst/>
          </a:prstGeom>
        </p:spPr>
        <p:txBody>
          <a:bodyPr vert="horz" lIns="91440" tIns="45720" rIns="91440" bIns="45720" rtlCol="0" anchor="t">
            <a:normAutofit fontScale="70000" lnSpcReduction="20000"/>
          </a:bodyPr>
          <a:lst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a:lstStyle>
          <a:p>
            <a:pPr>
              <a:lnSpc>
                <a:spcPct val="120000"/>
              </a:lnSpc>
            </a:pPr>
            <a:r>
              <a:rPr lang="en-US" altLang="ja-JP" sz="2100" dirty="0">
                <a:solidFill>
                  <a:schemeClr val="accent3">
                    <a:lumMod val="75000"/>
                  </a:schemeClr>
                </a:solidFill>
                <a:latin typeface="AR P丸ゴシック体M" panose="020B0600010101010101" pitchFamily="50" charset="-128"/>
                <a:ea typeface="AR P丸ゴシック体M" panose="020B0600010101010101" pitchFamily="50" charset="-128"/>
              </a:rPr>
              <a:t>3-2.</a:t>
            </a:r>
          </a:p>
          <a:p>
            <a:pPr>
              <a:lnSpc>
                <a:spcPct val="120000"/>
              </a:lnSpc>
            </a:pPr>
            <a:r>
              <a:rPr lang="ja-JP" altLang="en-US" sz="2100" dirty="0">
                <a:solidFill>
                  <a:schemeClr val="accent3">
                    <a:lumMod val="75000"/>
                  </a:schemeClr>
                </a:solidFill>
                <a:latin typeface="AR P丸ゴシック体M" panose="020B0600010101010101" pitchFamily="50" charset="-128"/>
                <a:ea typeface="AR P丸ゴシック体M" panose="020B0600010101010101" pitchFamily="50" charset="-128"/>
              </a:rPr>
              <a:t>①これまでの学業や仕事において、とくに「自分の望む成果が出せた・充実していた」と思う時期について</a:t>
            </a:r>
            <a:endParaRPr lang="en-US" altLang="ja-JP" sz="21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2100" dirty="0">
                <a:solidFill>
                  <a:schemeClr val="accent3">
                    <a:lumMod val="75000"/>
                  </a:schemeClr>
                </a:solidFill>
                <a:latin typeface="AR P丸ゴシック体M" panose="020B0600010101010101" pitchFamily="50" charset="-128"/>
                <a:ea typeface="AR P丸ゴシック体M" panose="020B0600010101010101" pitchFamily="50" charset="-128"/>
              </a:rPr>
              <a:t>２～５つほどピックアップし、あなたの人生を折れ線グラフで書いてみてください。</a:t>
            </a:r>
            <a:endParaRPr lang="en-US" altLang="ja-JP" sz="21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1">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en-US" altLang="ja-JP" sz="1600" dirty="0">
                <a:solidFill>
                  <a:schemeClr val="accent1">
                    <a:lumMod val="75000"/>
                  </a:schemeClr>
                </a:solidFill>
                <a:latin typeface="AR P丸ゴシック体M" panose="020B0600010101010101" pitchFamily="50" charset="-128"/>
                <a:ea typeface="AR P丸ゴシック体M" panose="020B0600010101010101" pitchFamily="50" charset="-128"/>
              </a:rPr>
              <a:t>	</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1">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p:txBody>
      </p:sp>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413067" y="6382139"/>
            <a:ext cx="408819" cy="375138"/>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10</a:t>
            </a:fld>
            <a:endParaRPr kumimoji="1" lang="ja-JP" altLang="en-US" sz="1400" dirty="0">
              <a:latin typeface="AR P丸ゴシック体M" panose="020B0600010101010101" pitchFamily="50" charset="-128"/>
              <a:ea typeface="AR P丸ゴシック体M" panose="020B0600010101010101" pitchFamily="50" charset="-128"/>
            </a:endParaRPr>
          </a:p>
        </p:txBody>
      </p:sp>
      <p:cxnSp>
        <p:nvCxnSpPr>
          <p:cNvPr id="5" name="直線矢印コネクタ 4">
            <a:extLst>
              <a:ext uri="{FF2B5EF4-FFF2-40B4-BE49-F238E27FC236}">
                <a16:creationId xmlns:a16="http://schemas.microsoft.com/office/drawing/2014/main" id="{E5CF0B57-E8E0-69B1-ACD8-CD8F635F913C}"/>
              </a:ext>
            </a:extLst>
          </p:cNvPr>
          <p:cNvCxnSpPr/>
          <p:nvPr/>
        </p:nvCxnSpPr>
        <p:spPr>
          <a:xfrm>
            <a:off x="2150533" y="2556933"/>
            <a:ext cx="0" cy="2777067"/>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直線矢印コネクタ 7">
            <a:extLst>
              <a:ext uri="{FF2B5EF4-FFF2-40B4-BE49-F238E27FC236}">
                <a16:creationId xmlns:a16="http://schemas.microsoft.com/office/drawing/2014/main" id="{1C5F9681-F0EF-666F-33DB-A364F051114F}"/>
              </a:ext>
            </a:extLst>
          </p:cNvPr>
          <p:cNvCxnSpPr/>
          <p:nvPr/>
        </p:nvCxnSpPr>
        <p:spPr>
          <a:xfrm>
            <a:off x="2150533" y="3877733"/>
            <a:ext cx="794173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8319F06D-8FD1-A5D0-F4D0-7EC03A136535}"/>
              </a:ext>
            </a:extLst>
          </p:cNvPr>
          <p:cNvSpPr txBox="1"/>
          <p:nvPr/>
        </p:nvSpPr>
        <p:spPr>
          <a:xfrm>
            <a:off x="1380067" y="4964669"/>
            <a:ext cx="415498" cy="369332"/>
          </a:xfrm>
          <a:prstGeom prst="rect">
            <a:avLst/>
          </a:prstGeom>
          <a:noFill/>
        </p:spPr>
        <p:txBody>
          <a:bodyPr wrap="none" rtlCol="0">
            <a:spAutoFit/>
          </a:bodyPr>
          <a:lstStyle/>
          <a:p>
            <a:r>
              <a:rPr kumimoji="1" lang="ja-JP" altLang="en-US" dirty="0">
                <a:solidFill>
                  <a:schemeClr val="accent1">
                    <a:lumMod val="50000"/>
                  </a:schemeClr>
                </a:solidFill>
                <a:latin typeface="AR P丸ゴシック体M" panose="020B0600010101010101" pitchFamily="50" charset="-128"/>
                <a:ea typeface="AR P丸ゴシック体M" panose="020B0600010101010101" pitchFamily="50" charset="-128"/>
              </a:rPr>
              <a:t>低</a:t>
            </a:r>
          </a:p>
        </p:txBody>
      </p:sp>
      <p:sp>
        <p:nvSpPr>
          <p:cNvPr id="10" name="テキスト ボックス 9">
            <a:extLst>
              <a:ext uri="{FF2B5EF4-FFF2-40B4-BE49-F238E27FC236}">
                <a16:creationId xmlns:a16="http://schemas.microsoft.com/office/drawing/2014/main" id="{4EC61E8C-632F-E72A-2A9A-0DBE784E5BEA}"/>
              </a:ext>
            </a:extLst>
          </p:cNvPr>
          <p:cNvSpPr txBox="1"/>
          <p:nvPr/>
        </p:nvSpPr>
        <p:spPr>
          <a:xfrm>
            <a:off x="1380067" y="2446868"/>
            <a:ext cx="415498" cy="369332"/>
          </a:xfrm>
          <a:prstGeom prst="rect">
            <a:avLst/>
          </a:prstGeom>
          <a:noFill/>
        </p:spPr>
        <p:txBody>
          <a:bodyPr wrap="none" rtlCol="0">
            <a:spAutoFit/>
          </a:bodyPr>
          <a:lstStyle/>
          <a:p>
            <a:r>
              <a:rPr kumimoji="1" lang="ja-JP" altLang="en-US" dirty="0">
                <a:solidFill>
                  <a:srgbClr val="FF0000"/>
                </a:solidFill>
                <a:latin typeface="AR P丸ゴシック体M" panose="020B0600010101010101" pitchFamily="50" charset="-128"/>
                <a:ea typeface="AR P丸ゴシック体M" panose="020B0600010101010101" pitchFamily="50" charset="-128"/>
              </a:rPr>
              <a:t>高</a:t>
            </a:r>
          </a:p>
        </p:txBody>
      </p:sp>
      <p:sp>
        <p:nvSpPr>
          <p:cNvPr id="11" name="テキスト ボックス 10">
            <a:extLst>
              <a:ext uri="{FF2B5EF4-FFF2-40B4-BE49-F238E27FC236}">
                <a16:creationId xmlns:a16="http://schemas.microsoft.com/office/drawing/2014/main" id="{410B78E9-1995-3CCE-ABFC-871D7A2C54AF}"/>
              </a:ext>
            </a:extLst>
          </p:cNvPr>
          <p:cNvSpPr txBox="1"/>
          <p:nvPr/>
        </p:nvSpPr>
        <p:spPr>
          <a:xfrm>
            <a:off x="1380067" y="3462866"/>
            <a:ext cx="461665" cy="784830"/>
          </a:xfrm>
          <a:prstGeom prst="rect">
            <a:avLst/>
          </a:prstGeom>
          <a:noFill/>
        </p:spPr>
        <p:txBody>
          <a:bodyPr vert="eaVert" wrap="none" rtlCol="0">
            <a:spAutoFit/>
          </a:bodyPr>
          <a:lstStyle/>
          <a:p>
            <a:r>
              <a:rPr kumimoji="1" lang="ja-JP" altLang="en-US" dirty="0">
                <a:latin typeface="AR P丸ゴシック体M" panose="020B0600010101010101" pitchFamily="50" charset="-128"/>
                <a:ea typeface="AR P丸ゴシック体M" panose="020B0600010101010101" pitchFamily="50" charset="-128"/>
              </a:rPr>
              <a:t>充実度</a:t>
            </a:r>
          </a:p>
        </p:txBody>
      </p:sp>
      <p:cxnSp>
        <p:nvCxnSpPr>
          <p:cNvPr id="13" name="直線コネクタ 12">
            <a:extLst>
              <a:ext uri="{FF2B5EF4-FFF2-40B4-BE49-F238E27FC236}">
                <a16:creationId xmlns:a16="http://schemas.microsoft.com/office/drawing/2014/main" id="{1A2FC29D-F2DA-B366-3CA2-7F82779347D2}"/>
              </a:ext>
            </a:extLst>
          </p:cNvPr>
          <p:cNvCxnSpPr>
            <a:cxnSpLocks/>
          </p:cNvCxnSpPr>
          <p:nvPr/>
        </p:nvCxnSpPr>
        <p:spPr>
          <a:xfrm>
            <a:off x="2980267" y="2631534"/>
            <a:ext cx="0" cy="2702466"/>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004EA52D-6C25-5B89-7A1C-7653E5F4A19F}"/>
              </a:ext>
            </a:extLst>
          </p:cNvPr>
          <p:cNvCxnSpPr>
            <a:cxnSpLocks/>
          </p:cNvCxnSpPr>
          <p:nvPr/>
        </p:nvCxnSpPr>
        <p:spPr>
          <a:xfrm>
            <a:off x="3843867" y="2631534"/>
            <a:ext cx="0" cy="2702466"/>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1C4FBC22-107D-9C23-F1BA-5E5F8C06E74F}"/>
              </a:ext>
            </a:extLst>
          </p:cNvPr>
          <p:cNvCxnSpPr>
            <a:cxnSpLocks/>
          </p:cNvCxnSpPr>
          <p:nvPr/>
        </p:nvCxnSpPr>
        <p:spPr>
          <a:xfrm>
            <a:off x="5638801" y="2631534"/>
            <a:ext cx="0" cy="2702466"/>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695FE352-903C-2344-7274-A49A745BA128}"/>
              </a:ext>
            </a:extLst>
          </p:cNvPr>
          <p:cNvSpPr txBox="1"/>
          <p:nvPr/>
        </p:nvSpPr>
        <p:spPr>
          <a:xfrm>
            <a:off x="2203763" y="5300134"/>
            <a:ext cx="723275" cy="307777"/>
          </a:xfrm>
          <a:prstGeom prst="rect">
            <a:avLst/>
          </a:prstGeom>
          <a:noFill/>
        </p:spPr>
        <p:txBody>
          <a:bodyPr wrap="none" rtlCol="0">
            <a:spAutoFit/>
          </a:bodyPr>
          <a:lstStyle/>
          <a:p>
            <a:r>
              <a:rPr kumimoji="1" lang="ja-JP" altLang="en-US" sz="1400" dirty="0">
                <a:solidFill>
                  <a:srgbClr val="FF00FF"/>
                </a:solidFill>
                <a:latin typeface="AR P丸ゴシック体M" panose="020B0600010101010101" pitchFamily="50" charset="-128"/>
                <a:ea typeface="AR P丸ゴシック体M" panose="020B0600010101010101" pitchFamily="50" charset="-128"/>
              </a:rPr>
              <a:t>小学校</a:t>
            </a:r>
          </a:p>
        </p:txBody>
      </p:sp>
      <p:sp>
        <p:nvSpPr>
          <p:cNvPr id="21" name="テキスト ボックス 20">
            <a:extLst>
              <a:ext uri="{FF2B5EF4-FFF2-40B4-BE49-F238E27FC236}">
                <a16:creationId xmlns:a16="http://schemas.microsoft.com/office/drawing/2014/main" id="{64D95A8B-1CFD-F56C-B573-2F7ABC176AA8}"/>
              </a:ext>
            </a:extLst>
          </p:cNvPr>
          <p:cNvSpPr txBox="1"/>
          <p:nvPr/>
        </p:nvSpPr>
        <p:spPr>
          <a:xfrm>
            <a:off x="3050430" y="5300134"/>
            <a:ext cx="723275" cy="307777"/>
          </a:xfrm>
          <a:prstGeom prst="rect">
            <a:avLst/>
          </a:prstGeom>
          <a:noFill/>
        </p:spPr>
        <p:txBody>
          <a:bodyPr wrap="none" rtlCol="0">
            <a:spAutoFit/>
          </a:bodyPr>
          <a:lstStyle/>
          <a:p>
            <a:r>
              <a:rPr kumimoji="1" lang="ja-JP" altLang="en-US" sz="1400" dirty="0">
                <a:solidFill>
                  <a:srgbClr val="FF00FF"/>
                </a:solidFill>
                <a:latin typeface="AR P丸ゴシック体M" panose="020B0600010101010101" pitchFamily="50" charset="-128"/>
                <a:ea typeface="AR P丸ゴシック体M" panose="020B0600010101010101" pitchFamily="50" charset="-128"/>
              </a:rPr>
              <a:t>中学校</a:t>
            </a:r>
          </a:p>
        </p:txBody>
      </p:sp>
      <p:sp>
        <p:nvSpPr>
          <p:cNvPr id="22" name="テキスト ボックス 21">
            <a:extLst>
              <a:ext uri="{FF2B5EF4-FFF2-40B4-BE49-F238E27FC236}">
                <a16:creationId xmlns:a16="http://schemas.microsoft.com/office/drawing/2014/main" id="{C103A2D0-3057-1BC9-12B7-9EEC08465193}"/>
              </a:ext>
            </a:extLst>
          </p:cNvPr>
          <p:cNvSpPr txBox="1"/>
          <p:nvPr/>
        </p:nvSpPr>
        <p:spPr>
          <a:xfrm>
            <a:off x="4250959" y="5300134"/>
            <a:ext cx="902811" cy="307777"/>
          </a:xfrm>
          <a:prstGeom prst="rect">
            <a:avLst/>
          </a:prstGeom>
          <a:noFill/>
        </p:spPr>
        <p:txBody>
          <a:bodyPr wrap="none" rtlCol="0">
            <a:spAutoFit/>
          </a:bodyPr>
          <a:lstStyle/>
          <a:p>
            <a:r>
              <a:rPr kumimoji="1" lang="ja-JP" altLang="en-US" sz="1400" dirty="0">
                <a:solidFill>
                  <a:srgbClr val="FF00FF"/>
                </a:solidFill>
                <a:latin typeface="AR P丸ゴシック体M" panose="020B0600010101010101" pitchFamily="50" charset="-128"/>
                <a:ea typeface="AR P丸ゴシック体M" panose="020B0600010101010101" pitchFamily="50" charset="-128"/>
              </a:rPr>
              <a:t>高専時代</a:t>
            </a:r>
          </a:p>
        </p:txBody>
      </p:sp>
      <p:cxnSp>
        <p:nvCxnSpPr>
          <p:cNvPr id="24" name="直線コネクタ 23">
            <a:extLst>
              <a:ext uri="{FF2B5EF4-FFF2-40B4-BE49-F238E27FC236}">
                <a16:creationId xmlns:a16="http://schemas.microsoft.com/office/drawing/2014/main" id="{92B28A68-7A3B-82AF-DF8E-F1A5880B1B0B}"/>
              </a:ext>
            </a:extLst>
          </p:cNvPr>
          <p:cNvCxnSpPr>
            <a:cxnSpLocks/>
          </p:cNvCxnSpPr>
          <p:nvPr/>
        </p:nvCxnSpPr>
        <p:spPr>
          <a:xfrm>
            <a:off x="10083801" y="2631534"/>
            <a:ext cx="0" cy="2702466"/>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5" name="テキスト ボックス 24">
            <a:extLst>
              <a:ext uri="{FF2B5EF4-FFF2-40B4-BE49-F238E27FC236}">
                <a16:creationId xmlns:a16="http://schemas.microsoft.com/office/drawing/2014/main" id="{18FAD474-2F38-CD32-0346-A0095F3B15EA}"/>
              </a:ext>
            </a:extLst>
          </p:cNvPr>
          <p:cNvSpPr txBox="1"/>
          <p:nvPr/>
        </p:nvSpPr>
        <p:spPr>
          <a:xfrm>
            <a:off x="7386056" y="5300134"/>
            <a:ext cx="723275" cy="307777"/>
          </a:xfrm>
          <a:prstGeom prst="rect">
            <a:avLst/>
          </a:prstGeom>
          <a:noFill/>
        </p:spPr>
        <p:txBody>
          <a:bodyPr wrap="none" rtlCol="0">
            <a:spAutoFit/>
          </a:bodyPr>
          <a:lstStyle/>
          <a:p>
            <a:r>
              <a:rPr kumimoji="1" lang="ja-JP" altLang="en-US" sz="1400" dirty="0">
                <a:solidFill>
                  <a:srgbClr val="FF00FF"/>
                </a:solidFill>
                <a:latin typeface="AR P丸ゴシック体M" panose="020B0600010101010101" pitchFamily="50" charset="-128"/>
                <a:ea typeface="AR P丸ゴシック体M" panose="020B0600010101010101" pitchFamily="50" charset="-128"/>
              </a:rPr>
              <a:t>社会人</a:t>
            </a:r>
          </a:p>
        </p:txBody>
      </p:sp>
      <p:sp>
        <p:nvSpPr>
          <p:cNvPr id="26" name="楕円 25">
            <a:extLst>
              <a:ext uri="{FF2B5EF4-FFF2-40B4-BE49-F238E27FC236}">
                <a16:creationId xmlns:a16="http://schemas.microsoft.com/office/drawing/2014/main" id="{DE77F57A-EA45-F31E-9B3E-55B2AD5E66ED}"/>
              </a:ext>
            </a:extLst>
          </p:cNvPr>
          <p:cNvSpPr/>
          <p:nvPr/>
        </p:nvSpPr>
        <p:spPr>
          <a:xfrm>
            <a:off x="2511268" y="4247696"/>
            <a:ext cx="108263" cy="110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楕円 26">
            <a:extLst>
              <a:ext uri="{FF2B5EF4-FFF2-40B4-BE49-F238E27FC236}">
                <a16:creationId xmlns:a16="http://schemas.microsoft.com/office/drawing/2014/main" id="{96860D6C-18BB-E202-2CD3-F69BEE653743}"/>
              </a:ext>
            </a:extLst>
          </p:cNvPr>
          <p:cNvSpPr/>
          <p:nvPr/>
        </p:nvSpPr>
        <p:spPr>
          <a:xfrm>
            <a:off x="3677530" y="4411215"/>
            <a:ext cx="108263" cy="110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楕円 27">
            <a:extLst>
              <a:ext uri="{FF2B5EF4-FFF2-40B4-BE49-F238E27FC236}">
                <a16:creationId xmlns:a16="http://schemas.microsoft.com/office/drawing/2014/main" id="{80171A12-A20F-2699-2FB5-82C7224CFB45}"/>
              </a:ext>
            </a:extLst>
          </p:cNvPr>
          <p:cNvSpPr/>
          <p:nvPr/>
        </p:nvSpPr>
        <p:spPr>
          <a:xfrm>
            <a:off x="5493130" y="2973457"/>
            <a:ext cx="108263" cy="110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楕円 28">
            <a:extLst>
              <a:ext uri="{FF2B5EF4-FFF2-40B4-BE49-F238E27FC236}">
                <a16:creationId xmlns:a16="http://schemas.microsoft.com/office/drawing/2014/main" id="{215385F0-A262-FBB4-4556-0DB09B3C32CE}"/>
              </a:ext>
            </a:extLst>
          </p:cNvPr>
          <p:cNvSpPr/>
          <p:nvPr/>
        </p:nvSpPr>
        <p:spPr>
          <a:xfrm>
            <a:off x="6133938" y="4062714"/>
            <a:ext cx="108263" cy="110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楕円 29">
            <a:extLst>
              <a:ext uri="{FF2B5EF4-FFF2-40B4-BE49-F238E27FC236}">
                <a16:creationId xmlns:a16="http://schemas.microsoft.com/office/drawing/2014/main" id="{12EC13DA-B77D-F258-55BE-8EC8C246C399}"/>
              </a:ext>
            </a:extLst>
          </p:cNvPr>
          <p:cNvSpPr/>
          <p:nvPr/>
        </p:nvSpPr>
        <p:spPr>
          <a:xfrm>
            <a:off x="6821868" y="3379803"/>
            <a:ext cx="108263" cy="110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楕円 30">
            <a:extLst>
              <a:ext uri="{FF2B5EF4-FFF2-40B4-BE49-F238E27FC236}">
                <a16:creationId xmlns:a16="http://schemas.microsoft.com/office/drawing/2014/main" id="{D8F7FB3B-6E59-E453-31CA-C325BF86C100}"/>
              </a:ext>
            </a:extLst>
          </p:cNvPr>
          <p:cNvSpPr/>
          <p:nvPr/>
        </p:nvSpPr>
        <p:spPr>
          <a:xfrm>
            <a:off x="7346833" y="2770948"/>
            <a:ext cx="108263" cy="110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ECE4CC89-56E2-34EB-B115-B4513B7AE2FC}"/>
              </a:ext>
            </a:extLst>
          </p:cNvPr>
          <p:cNvSpPr/>
          <p:nvPr/>
        </p:nvSpPr>
        <p:spPr>
          <a:xfrm>
            <a:off x="8234735" y="4525437"/>
            <a:ext cx="108263" cy="110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楕円 32">
            <a:extLst>
              <a:ext uri="{FF2B5EF4-FFF2-40B4-BE49-F238E27FC236}">
                <a16:creationId xmlns:a16="http://schemas.microsoft.com/office/drawing/2014/main" id="{DC81BC02-055A-8668-CE9D-C3BFA90B3ACA}"/>
              </a:ext>
            </a:extLst>
          </p:cNvPr>
          <p:cNvSpPr/>
          <p:nvPr/>
        </p:nvSpPr>
        <p:spPr>
          <a:xfrm>
            <a:off x="9987335" y="2836335"/>
            <a:ext cx="108263" cy="1100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リーフォーム: 図形 33">
            <a:extLst>
              <a:ext uri="{FF2B5EF4-FFF2-40B4-BE49-F238E27FC236}">
                <a16:creationId xmlns:a16="http://schemas.microsoft.com/office/drawing/2014/main" id="{DEA99554-8BCC-AB70-0B41-59F9A0B81F0B}"/>
              </a:ext>
            </a:extLst>
          </p:cNvPr>
          <p:cNvSpPr/>
          <p:nvPr/>
        </p:nvSpPr>
        <p:spPr>
          <a:xfrm>
            <a:off x="2167467" y="2821046"/>
            <a:ext cx="7865533" cy="1784837"/>
          </a:xfrm>
          <a:custGeom>
            <a:avLst/>
            <a:gdLst>
              <a:gd name="connsiteX0" fmla="*/ 0 w 7865533"/>
              <a:gd name="connsiteY0" fmla="*/ 1488487 h 1784837"/>
              <a:gd name="connsiteX1" fmla="*/ 414866 w 7865533"/>
              <a:gd name="connsiteY1" fmla="*/ 1496954 h 1784837"/>
              <a:gd name="connsiteX2" fmla="*/ 1270000 w 7865533"/>
              <a:gd name="connsiteY2" fmla="*/ 1615487 h 1784837"/>
              <a:gd name="connsiteX3" fmla="*/ 2328333 w 7865533"/>
              <a:gd name="connsiteY3" fmla="*/ 1615487 h 1784837"/>
              <a:gd name="connsiteX4" fmla="*/ 3378200 w 7865533"/>
              <a:gd name="connsiteY4" fmla="*/ 201554 h 1784837"/>
              <a:gd name="connsiteX5" fmla="*/ 4047066 w 7865533"/>
              <a:gd name="connsiteY5" fmla="*/ 1327621 h 1784837"/>
              <a:gd name="connsiteX6" fmla="*/ 4707466 w 7865533"/>
              <a:gd name="connsiteY6" fmla="*/ 616421 h 1784837"/>
              <a:gd name="connsiteX7" fmla="*/ 5308600 w 7865533"/>
              <a:gd name="connsiteY7" fmla="*/ 40687 h 1784837"/>
              <a:gd name="connsiteX8" fmla="*/ 6129866 w 7865533"/>
              <a:gd name="connsiteY8" fmla="*/ 1784821 h 1784837"/>
              <a:gd name="connsiteX9" fmla="*/ 7865533 w 7865533"/>
              <a:gd name="connsiteY9" fmla="*/ 74554 h 1784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65533" h="1784837">
                <a:moveTo>
                  <a:pt x="0" y="1488487"/>
                </a:moveTo>
                <a:cubicBezTo>
                  <a:pt x="101599" y="1482137"/>
                  <a:pt x="203199" y="1475787"/>
                  <a:pt x="414866" y="1496954"/>
                </a:cubicBezTo>
                <a:cubicBezTo>
                  <a:pt x="626533" y="1518121"/>
                  <a:pt x="951089" y="1595732"/>
                  <a:pt x="1270000" y="1615487"/>
                </a:cubicBezTo>
                <a:cubicBezTo>
                  <a:pt x="1588911" y="1635242"/>
                  <a:pt x="1976966" y="1851143"/>
                  <a:pt x="2328333" y="1615487"/>
                </a:cubicBezTo>
                <a:cubicBezTo>
                  <a:pt x="2679700" y="1379831"/>
                  <a:pt x="3091745" y="249532"/>
                  <a:pt x="3378200" y="201554"/>
                </a:cubicBezTo>
                <a:cubicBezTo>
                  <a:pt x="3664655" y="153576"/>
                  <a:pt x="3825522" y="1258476"/>
                  <a:pt x="4047066" y="1327621"/>
                </a:cubicBezTo>
                <a:cubicBezTo>
                  <a:pt x="4268610" y="1396766"/>
                  <a:pt x="4497210" y="830910"/>
                  <a:pt x="4707466" y="616421"/>
                </a:cubicBezTo>
                <a:cubicBezTo>
                  <a:pt x="4917722" y="401932"/>
                  <a:pt x="5071533" y="-154046"/>
                  <a:pt x="5308600" y="40687"/>
                </a:cubicBezTo>
                <a:cubicBezTo>
                  <a:pt x="5545667" y="235420"/>
                  <a:pt x="5703711" y="1779177"/>
                  <a:pt x="6129866" y="1784821"/>
                </a:cubicBezTo>
                <a:cubicBezTo>
                  <a:pt x="6556021" y="1790465"/>
                  <a:pt x="7505700" y="346898"/>
                  <a:pt x="7865533" y="74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34">
            <a:extLst>
              <a:ext uri="{FF2B5EF4-FFF2-40B4-BE49-F238E27FC236}">
                <a16:creationId xmlns:a16="http://schemas.microsoft.com/office/drawing/2014/main" id="{95C9B695-D58A-F53F-E1FA-9910315BBF5F}"/>
              </a:ext>
            </a:extLst>
          </p:cNvPr>
          <p:cNvSpPr txBox="1"/>
          <p:nvPr/>
        </p:nvSpPr>
        <p:spPr>
          <a:xfrm>
            <a:off x="2096613" y="4386937"/>
            <a:ext cx="952505" cy="276999"/>
          </a:xfrm>
          <a:prstGeom prst="rect">
            <a:avLst/>
          </a:prstGeom>
          <a:noFill/>
        </p:spPr>
        <p:txBody>
          <a:bodyPr wrap="none" rtlCol="0">
            <a:spAutoFit/>
          </a:bodyPr>
          <a:lstStyle/>
          <a:p>
            <a:r>
              <a:rPr kumimoji="1" lang="ja-JP" altLang="en-US" sz="1200" dirty="0">
                <a:latin typeface="AR P丸ゴシック体M" panose="020B0600010101010101" pitchFamily="50" charset="-128"/>
                <a:ea typeface="AR P丸ゴシック体M" panose="020B0600010101010101" pitchFamily="50" charset="-128"/>
              </a:rPr>
              <a:t>両親の離婚</a:t>
            </a:r>
          </a:p>
        </p:txBody>
      </p:sp>
      <p:sp>
        <p:nvSpPr>
          <p:cNvPr id="36" name="テキスト ボックス 35">
            <a:extLst>
              <a:ext uri="{FF2B5EF4-FFF2-40B4-BE49-F238E27FC236}">
                <a16:creationId xmlns:a16="http://schemas.microsoft.com/office/drawing/2014/main" id="{45407603-D0E0-79D3-3633-571D8024CBE7}"/>
              </a:ext>
            </a:extLst>
          </p:cNvPr>
          <p:cNvSpPr txBox="1"/>
          <p:nvPr/>
        </p:nvSpPr>
        <p:spPr>
          <a:xfrm>
            <a:off x="3255955" y="4573800"/>
            <a:ext cx="620683" cy="276999"/>
          </a:xfrm>
          <a:prstGeom prst="rect">
            <a:avLst/>
          </a:prstGeom>
          <a:noFill/>
        </p:spPr>
        <p:txBody>
          <a:bodyPr wrap="none" rtlCol="0">
            <a:spAutoFit/>
          </a:bodyPr>
          <a:lstStyle/>
          <a:p>
            <a:r>
              <a:rPr kumimoji="1" lang="ja-JP" altLang="en-US" sz="1200" dirty="0">
                <a:latin typeface="AR P丸ゴシック体M" panose="020B0600010101010101" pitchFamily="50" charset="-128"/>
                <a:ea typeface="AR P丸ゴシック体M" panose="020B0600010101010101" pitchFamily="50" charset="-128"/>
              </a:rPr>
              <a:t>いじめ</a:t>
            </a:r>
          </a:p>
        </p:txBody>
      </p:sp>
      <p:sp>
        <p:nvSpPr>
          <p:cNvPr id="37" name="テキスト ボックス 36">
            <a:extLst>
              <a:ext uri="{FF2B5EF4-FFF2-40B4-BE49-F238E27FC236}">
                <a16:creationId xmlns:a16="http://schemas.microsoft.com/office/drawing/2014/main" id="{E9A6715B-6560-38E8-16AB-0FCD3D879B0B}"/>
              </a:ext>
            </a:extLst>
          </p:cNvPr>
          <p:cNvSpPr txBox="1"/>
          <p:nvPr/>
        </p:nvSpPr>
        <p:spPr>
          <a:xfrm>
            <a:off x="4570441" y="2666841"/>
            <a:ext cx="1845377" cy="276999"/>
          </a:xfrm>
          <a:prstGeom prst="rect">
            <a:avLst/>
          </a:prstGeom>
          <a:noFill/>
        </p:spPr>
        <p:txBody>
          <a:bodyPr wrap="none" rtlCol="0">
            <a:spAutoFit/>
          </a:bodyPr>
          <a:lstStyle/>
          <a:p>
            <a:r>
              <a:rPr kumimoji="1" lang="ja-JP" altLang="en-US" sz="1200" dirty="0">
                <a:latin typeface="AR P丸ゴシック体M" panose="020B0600010101010101" pitchFamily="50" charset="-128"/>
                <a:ea typeface="AR P丸ゴシック体M" panose="020B0600010101010101" pitchFamily="50" charset="-128"/>
              </a:rPr>
              <a:t>夢を見つけて勉強をする</a:t>
            </a:r>
          </a:p>
        </p:txBody>
      </p:sp>
      <p:sp>
        <p:nvSpPr>
          <p:cNvPr id="38" name="テキスト ボックス 37">
            <a:extLst>
              <a:ext uri="{FF2B5EF4-FFF2-40B4-BE49-F238E27FC236}">
                <a16:creationId xmlns:a16="http://schemas.microsoft.com/office/drawing/2014/main" id="{996AA0BD-52DF-E3BF-EB80-990C5DB0496A}"/>
              </a:ext>
            </a:extLst>
          </p:cNvPr>
          <p:cNvSpPr txBox="1"/>
          <p:nvPr/>
        </p:nvSpPr>
        <p:spPr>
          <a:xfrm>
            <a:off x="5845093" y="4259836"/>
            <a:ext cx="952505" cy="276999"/>
          </a:xfrm>
          <a:prstGeom prst="rect">
            <a:avLst/>
          </a:prstGeom>
          <a:noFill/>
        </p:spPr>
        <p:txBody>
          <a:bodyPr wrap="none" rtlCol="0">
            <a:spAutoFit/>
          </a:bodyPr>
          <a:lstStyle/>
          <a:p>
            <a:r>
              <a:rPr kumimoji="1" lang="ja-JP" altLang="en-US" sz="1200" dirty="0">
                <a:latin typeface="AR P丸ゴシック体M" panose="020B0600010101010101" pitchFamily="50" charset="-128"/>
                <a:ea typeface="AR P丸ゴシック体M" panose="020B0600010101010101" pitchFamily="50" charset="-128"/>
              </a:rPr>
              <a:t>最初の発病</a:t>
            </a:r>
          </a:p>
        </p:txBody>
      </p:sp>
      <p:sp>
        <p:nvSpPr>
          <p:cNvPr id="39" name="テキスト ボックス 38">
            <a:extLst>
              <a:ext uri="{FF2B5EF4-FFF2-40B4-BE49-F238E27FC236}">
                <a16:creationId xmlns:a16="http://schemas.microsoft.com/office/drawing/2014/main" id="{968C6FF1-7B56-7385-5BD9-77E62F37AF6D}"/>
              </a:ext>
            </a:extLst>
          </p:cNvPr>
          <p:cNvSpPr txBox="1"/>
          <p:nvPr/>
        </p:nvSpPr>
        <p:spPr>
          <a:xfrm>
            <a:off x="6084509" y="3099064"/>
            <a:ext cx="936475" cy="276999"/>
          </a:xfrm>
          <a:prstGeom prst="rect">
            <a:avLst/>
          </a:prstGeom>
          <a:noFill/>
        </p:spPr>
        <p:txBody>
          <a:bodyPr wrap="none" rtlCol="0">
            <a:spAutoFit/>
          </a:bodyPr>
          <a:lstStyle/>
          <a:p>
            <a:r>
              <a:rPr kumimoji="1" lang="ja-JP" altLang="en-US" sz="1200" dirty="0">
                <a:latin typeface="AR P丸ゴシック体M" panose="020B0600010101010101" pitchFamily="50" charset="-128"/>
                <a:ea typeface="AR P丸ゴシック体M" panose="020B0600010101010101" pitchFamily="50" charset="-128"/>
              </a:rPr>
              <a:t>事業をする</a:t>
            </a:r>
          </a:p>
        </p:txBody>
      </p:sp>
      <p:sp>
        <p:nvSpPr>
          <p:cNvPr id="40" name="テキスト ボックス 39">
            <a:extLst>
              <a:ext uri="{FF2B5EF4-FFF2-40B4-BE49-F238E27FC236}">
                <a16:creationId xmlns:a16="http://schemas.microsoft.com/office/drawing/2014/main" id="{4AAE1737-B596-6825-2720-64CB0E135154}"/>
              </a:ext>
            </a:extLst>
          </p:cNvPr>
          <p:cNvSpPr txBox="1"/>
          <p:nvPr/>
        </p:nvSpPr>
        <p:spPr>
          <a:xfrm>
            <a:off x="6909803" y="2422214"/>
            <a:ext cx="1701107" cy="276999"/>
          </a:xfrm>
          <a:prstGeom prst="rect">
            <a:avLst/>
          </a:prstGeom>
          <a:noFill/>
        </p:spPr>
        <p:txBody>
          <a:bodyPr wrap="none" rtlCol="0">
            <a:spAutoFit/>
          </a:bodyPr>
          <a:lstStyle/>
          <a:p>
            <a:r>
              <a:rPr kumimoji="1" lang="ja-JP" altLang="en-US" sz="1200" dirty="0">
                <a:latin typeface="AR P丸ゴシック体M" panose="020B0600010101010101" pitchFamily="50" charset="-128"/>
                <a:ea typeface="AR P丸ゴシック体M" panose="020B0600010101010101" pitchFamily="50" charset="-128"/>
              </a:rPr>
              <a:t>仕事も交友関係も良好</a:t>
            </a:r>
          </a:p>
        </p:txBody>
      </p:sp>
      <p:sp>
        <p:nvSpPr>
          <p:cNvPr id="41" name="テキスト ボックス 40">
            <a:extLst>
              <a:ext uri="{FF2B5EF4-FFF2-40B4-BE49-F238E27FC236}">
                <a16:creationId xmlns:a16="http://schemas.microsoft.com/office/drawing/2014/main" id="{1501D0F7-225B-0709-66C5-F344DC999687}"/>
              </a:ext>
            </a:extLst>
          </p:cNvPr>
          <p:cNvSpPr txBox="1"/>
          <p:nvPr/>
        </p:nvSpPr>
        <p:spPr>
          <a:xfrm>
            <a:off x="10092267" y="2503902"/>
            <a:ext cx="920445" cy="461665"/>
          </a:xfrm>
          <a:prstGeom prst="rect">
            <a:avLst/>
          </a:prstGeom>
          <a:noFill/>
        </p:spPr>
        <p:txBody>
          <a:bodyPr wrap="none" rtlCol="0">
            <a:spAutoFit/>
          </a:bodyPr>
          <a:lstStyle/>
          <a:p>
            <a:r>
              <a:rPr kumimoji="1" lang="ja-JP" altLang="en-US" sz="1200" dirty="0">
                <a:latin typeface="AR P丸ゴシック体M" panose="020B0600010101010101" pitchFamily="50" charset="-128"/>
                <a:ea typeface="AR P丸ゴシック体M" panose="020B0600010101010101" pitchFamily="50" charset="-128"/>
              </a:rPr>
              <a:t>悠々自適</a:t>
            </a:r>
            <a:endParaRPr kumimoji="1" lang="en-US" altLang="ja-JP" sz="1200" dirty="0">
              <a:latin typeface="AR P丸ゴシック体M" panose="020B0600010101010101" pitchFamily="50" charset="-128"/>
              <a:ea typeface="AR P丸ゴシック体M" panose="020B0600010101010101" pitchFamily="50" charset="-128"/>
            </a:endParaRPr>
          </a:p>
          <a:p>
            <a:r>
              <a:rPr kumimoji="1" lang="ja-JP" altLang="en-US" sz="1200" dirty="0">
                <a:latin typeface="AR P丸ゴシック体M" panose="020B0600010101010101" pitchFamily="50" charset="-128"/>
                <a:ea typeface="AR P丸ゴシック体M" panose="020B0600010101010101" pitchFamily="50" charset="-128"/>
              </a:rPr>
              <a:t>まさに天国</a:t>
            </a:r>
          </a:p>
        </p:txBody>
      </p:sp>
      <p:sp>
        <p:nvSpPr>
          <p:cNvPr id="42" name="テキスト ボックス 41">
            <a:extLst>
              <a:ext uri="{FF2B5EF4-FFF2-40B4-BE49-F238E27FC236}">
                <a16:creationId xmlns:a16="http://schemas.microsoft.com/office/drawing/2014/main" id="{D0986596-7F08-900B-21F4-00FC24465AF0}"/>
              </a:ext>
            </a:extLst>
          </p:cNvPr>
          <p:cNvSpPr txBox="1"/>
          <p:nvPr/>
        </p:nvSpPr>
        <p:spPr>
          <a:xfrm>
            <a:off x="7488136" y="4716751"/>
            <a:ext cx="2172390" cy="276999"/>
          </a:xfrm>
          <a:prstGeom prst="rect">
            <a:avLst/>
          </a:prstGeom>
          <a:noFill/>
        </p:spPr>
        <p:txBody>
          <a:bodyPr wrap="none" rtlCol="0">
            <a:spAutoFit/>
          </a:bodyPr>
          <a:lstStyle/>
          <a:p>
            <a:r>
              <a:rPr kumimoji="1" lang="ja-JP" altLang="en-US" sz="1200" dirty="0">
                <a:latin typeface="AR P丸ゴシック体M" panose="020B0600010101010101" pitchFamily="50" charset="-128"/>
                <a:ea typeface="AR P丸ゴシック体M" panose="020B0600010101010101" pitchFamily="50" charset="-128"/>
              </a:rPr>
              <a:t>何回目かの発病でついに入院</a:t>
            </a:r>
          </a:p>
        </p:txBody>
      </p:sp>
    </p:spTree>
    <p:extLst>
      <p:ext uri="{BB962C8B-B14F-4D97-AF65-F5344CB8AC3E}">
        <p14:creationId xmlns:p14="http://schemas.microsoft.com/office/powerpoint/2010/main" val="1504562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0F0D71-BC9D-FD85-4307-A1D5E724EE50}"/>
              </a:ext>
            </a:extLst>
          </p:cNvPr>
          <p:cNvSpPr>
            <a:spLocks noGrp="1"/>
          </p:cNvSpPr>
          <p:nvPr>
            <p:ph type="title"/>
          </p:nvPr>
        </p:nvSpPr>
        <p:spPr>
          <a:xfrm>
            <a:off x="1024128" y="366606"/>
            <a:ext cx="9720072" cy="413851"/>
          </a:xfrm>
        </p:spPr>
        <p:txBody>
          <a:bodyPr>
            <a:normAutofit/>
          </a:bodyPr>
          <a:lstStyle/>
          <a:p>
            <a:r>
              <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rPr>
              <a:t>●充実度グラフで性格分析</a:t>
            </a:r>
            <a:r>
              <a:rPr lang="en-US" altLang="ja-JP" sz="2000" dirty="0">
                <a:solidFill>
                  <a:schemeClr val="accent3">
                    <a:lumMod val="75000"/>
                  </a:schemeClr>
                </a:solidFill>
                <a:latin typeface="AR P丸ゴシック体M" panose="020B0600010101010101" pitchFamily="50" charset="-128"/>
                <a:ea typeface="AR P丸ゴシック体M" panose="020B0600010101010101" pitchFamily="50" charset="-128"/>
              </a:rPr>
              <a:t>2-1</a:t>
            </a:r>
            <a:endPar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endParaRPr>
          </a:p>
        </p:txBody>
      </p:sp>
      <p:sp>
        <p:nvSpPr>
          <p:cNvPr id="4" name="タイトル 1">
            <a:extLst>
              <a:ext uri="{FF2B5EF4-FFF2-40B4-BE49-F238E27FC236}">
                <a16:creationId xmlns:a16="http://schemas.microsoft.com/office/drawing/2014/main" id="{A8834CCF-450E-976A-9E0F-A2FA43E7850B}"/>
              </a:ext>
            </a:extLst>
          </p:cNvPr>
          <p:cNvSpPr txBox="1">
            <a:spLocks/>
          </p:cNvSpPr>
          <p:nvPr/>
        </p:nvSpPr>
        <p:spPr>
          <a:xfrm>
            <a:off x="1024128" y="780457"/>
            <a:ext cx="9720072" cy="999230"/>
          </a:xfrm>
          <a:prstGeom prst="rect">
            <a:avLst/>
          </a:prstGeom>
        </p:spPr>
        <p:txBody>
          <a:bodyPr vert="horz" lIns="91440" tIns="45720" rIns="91440" bIns="45720" rtlCol="0" anchor="t">
            <a:normAutofit/>
          </a:bodyPr>
          <a:lst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a:lstStyle>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②　①について、あなたが「成果が出せた・充実していた」と感じる時期は存分に強みを発揮できた時期です。それぞれの時期について、あなたがどんな選択をしていたか、次のａかｂの選択肢のうち、より当てはまると感じる方に〇をつけてください。</a:t>
            </a:r>
          </a:p>
        </p:txBody>
      </p:sp>
      <p:graphicFrame>
        <p:nvGraphicFramePr>
          <p:cNvPr id="5" name="表 5">
            <a:extLst>
              <a:ext uri="{FF2B5EF4-FFF2-40B4-BE49-F238E27FC236}">
                <a16:creationId xmlns:a16="http://schemas.microsoft.com/office/drawing/2014/main" id="{DB8D1096-67FB-335F-2DEB-1967A633FF03}"/>
              </a:ext>
            </a:extLst>
          </p:cNvPr>
          <p:cNvGraphicFramePr>
            <a:graphicFrameLocks noGrp="1"/>
          </p:cNvGraphicFramePr>
          <p:nvPr>
            <p:extLst>
              <p:ext uri="{D42A27DB-BD31-4B8C-83A1-F6EECF244321}">
                <p14:modId xmlns:p14="http://schemas.microsoft.com/office/powerpoint/2010/main" val="3062587784"/>
              </p:ext>
            </p:extLst>
          </p:nvPr>
        </p:nvGraphicFramePr>
        <p:xfrm>
          <a:off x="1024128" y="1779688"/>
          <a:ext cx="9720072" cy="4922414"/>
        </p:xfrm>
        <a:graphic>
          <a:graphicData uri="http://schemas.openxmlformats.org/drawingml/2006/table">
            <a:tbl>
              <a:tblPr firstRow="1" bandRow="1">
                <a:tableStyleId>{5C22544A-7EE6-4342-B048-85BDC9FD1C3A}</a:tableStyleId>
              </a:tblPr>
              <a:tblGrid>
                <a:gridCol w="3014472">
                  <a:extLst>
                    <a:ext uri="{9D8B030D-6E8A-4147-A177-3AD203B41FA5}">
                      <a16:colId xmlns:a16="http://schemas.microsoft.com/office/drawing/2014/main" val="2483545507"/>
                    </a:ext>
                  </a:extLst>
                </a:gridCol>
                <a:gridCol w="3217333">
                  <a:extLst>
                    <a:ext uri="{9D8B030D-6E8A-4147-A177-3AD203B41FA5}">
                      <a16:colId xmlns:a16="http://schemas.microsoft.com/office/drawing/2014/main" val="2938147109"/>
                    </a:ext>
                  </a:extLst>
                </a:gridCol>
                <a:gridCol w="3488267">
                  <a:extLst>
                    <a:ext uri="{9D8B030D-6E8A-4147-A177-3AD203B41FA5}">
                      <a16:colId xmlns:a16="http://schemas.microsoft.com/office/drawing/2014/main" val="910724430"/>
                    </a:ext>
                  </a:extLst>
                </a:gridCol>
              </a:tblGrid>
              <a:tr h="357417">
                <a:tc>
                  <a:txBody>
                    <a:bodyPr/>
                    <a:lstStyle/>
                    <a:p>
                      <a:r>
                        <a:rPr kumimoji="1" lang="ja-JP" altLang="en-US" dirty="0">
                          <a:latin typeface="AR P丸ゴシック体M" panose="020B0600010101010101" pitchFamily="50" charset="-128"/>
                          <a:ea typeface="AR P丸ゴシック体M" panose="020B0600010101010101" pitchFamily="50" charset="-128"/>
                        </a:rPr>
                        <a:t>質問</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latin typeface="AR P丸ゴシック体M" panose="020B0600010101010101" pitchFamily="50" charset="-128"/>
                          <a:ea typeface="AR P丸ゴシック体M" panose="020B0600010101010101" pitchFamily="50" charset="-128"/>
                        </a:rPr>
                        <a:t>選択肢Ａ</a:t>
                      </a:r>
                      <a:endParaRPr lang="ja-JP"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latin typeface="AR P丸ゴシック体M" panose="020B0600010101010101" pitchFamily="50" charset="-128"/>
                          <a:ea typeface="AR P丸ゴシック体M" panose="020B0600010101010101" pitchFamily="50" charset="-128"/>
                        </a:rPr>
                        <a:t>選択肢Ｂ</a:t>
                      </a:r>
                      <a:endParaRPr lang="ja-JP" altLang="en-US" dirty="0"/>
                    </a:p>
                  </a:txBody>
                  <a:tcPr anchor="ctr"/>
                </a:tc>
                <a:extLst>
                  <a:ext uri="{0D108BD9-81ED-4DB2-BD59-A6C34878D82A}">
                    <a16:rowId xmlns:a16="http://schemas.microsoft.com/office/drawing/2014/main" val="3199098671"/>
                  </a:ext>
                </a:extLst>
              </a:tr>
              <a:tr h="580803">
                <a:tc>
                  <a:txBody>
                    <a:bodyPr/>
                    <a:lstStyle/>
                    <a:p>
                      <a:pPr algn="l"/>
                      <a:r>
                        <a:rPr kumimoji="1" lang="ja-JP" altLang="en-US" sz="1100" b="1" dirty="0">
                          <a:latin typeface="AR P丸ゴシック体M" panose="020B0600010101010101" pitchFamily="50" charset="-128"/>
                          <a:ea typeface="AR P丸ゴシック体M" panose="020B0600010101010101" pitchFamily="50" charset="-128"/>
                        </a:rPr>
                        <a:t>取り組んでいて目につきやすいところは？</a:t>
                      </a:r>
                      <a:endParaRPr kumimoji="1" lang="en-US" altLang="ja-JP" sz="1100" b="1" dirty="0">
                        <a:latin typeface="AR P丸ゴシック体M" panose="020B0600010101010101" pitchFamily="50" charset="-128"/>
                        <a:ea typeface="AR P丸ゴシック体M" panose="020B0600010101010101" pitchFamily="50" charset="-128"/>
                      </a:endParaRPr>
                    </a:p>
                    <a:p>
                      <a:pPr algn="l"/>
                      <a:endParaRPr kumimoji="1" lang="en-US" altLang="ja-JP" sz="1100" b="1" dirty="0">
                        <a:latin typeface="AR P丸ゴシック体M" panose="020B0600010101010101" pitchFamily="50" charset="-128"/>
                        <a:ea typeface="AR P丸ゴシック体M" panose="020B0600010101010101" pitchFamily="50" charset="-128"/>
                      </a:endParaRPr>
                    </a:p>
                    <a:p>
                      <a:pPr algn="l"/>
                      <a:endParaRPr kumimoji="1" lang="en-US" altLang="ja-JP" sz="1100" b="1" dirty="0">
                        <a:latin typeface="AR P丸ゴシック体M" panose="020B0600010101010101" pitchFamily="50" charset="-128"/>
                        <a:ea typeface="AR P丸ゴシック体M" panose="020B0600010101010101" pitchFamily="50" charset="-128"/>
                      </a:endParaRPr>
                    </a:p>
                  </a:txBody>
                  <a:tcPr/>
                </a:tc>
                <a:tc>
                  <a:txBody>
                    <a:bodyPr/>
                    <a:lstStyle/>
                    <a:p>
                      <a:pPr algn="l"/>
                      <a:r>
                        <a:rPr lang="ja-JP" altLang="en-US" sz="1200" dirty="0">
                          <a:solidFill>
                            <a:schemeClr val="accent2">
                              <a:lumMod val="50000"/>
                            </a:schemeClr>
                          </a:solidFill>
                        </a:rPr>
                        <a:t>ポジティブ（良い側面）に着目する</a:t>
                      </a:r>
                    </a:p>
                  </a:txBody>
                  <a:tcPr/>
                </a:tc>
                <a:tc>
                  <a:txBody>
                    <a:bodyPr/>
                    <a:lstStyle/>
                    <a:p>
                      <a:pPr algn="l"/>
                      <a:r>
                        <a:rPr lang="ja-JP" altLang="en-US" sz="1200" dirty="0">
                          <a:solidFill>
                            <a:schemeClr val="accent2">
                              <a:lumMod val="50000"/>
                            </a:schemeClr>
                          </a:solidFill>
                        </a:rPr>
                        <a:t>ネガティブ（悪い側面）に着目する</a:t>
                      </a:r>
                    </a:p>
                  </a:txBody>
                  <a:tcPr/>
                </a:tc>
                <a:extLst>
                  <a:ext uri="{0D108BD9-81ED-4DB2-BD59-A6C34878D82A}">
                    <a16:rowId xmlns:a16="http://schemas.microsoft.com/office/drawing/2014/main" val="3584445045"/>
                  </a:ext>
                </a:extLst>
              </a:tr>
              <a:tr h="566042">
                <a:tc>
                  <a:txBody>
                    <a:bodyPr/>
                    <a:lstStyle/>
                    <a:p>
                      <a:pPr algn="l"/>
                      <a:r>
                        <a:rPr kumimoji="1" lang="ja-JP" altLang="en-US" sz="1100" b="1" dirty="0">
                          <a:latin typeface="AR P丸ゴシック体M" panose="020B0600010101010101" pitchFamily="50" charset="-128"/>
                          <a:ea typeface="AR P丸ゴシック体M" panose="020B0600010101010101" pitchFamily="50" charset="-128"/>
                        </a:rPr>
                        <a:t>情報収集していたアンテナは？</a:t>
                      </a:r>
                    </a:p>
                  </a:txBody>
                  <a:tcPr/>
                </a:tc>
                <a:tc>
                  <a:txBody>
                    <a:bodyPr/>
                    <a:lstStyle/>
                    <a:p>
                      <a:pPr algn="l"/>
                      <a:r>
                        <a:rPr lang="ja-JP" altLang="en-US" sz="1200" dirty="0">
                          <a:solidFill>
                            <a:schemeClr val="accent2">
                              <a:lumMod val="50000"/>
                            </a:schemeClr>
                          </a:solidFill>
                        </a:rPr>
                        <a:t>新しいものに敏感である・柔軟性がある</a:t>
                      </a:r>
                    </a:p>
                  </a:txBody>
                  <a:tcPr/>
                </a:tc>
                <a:tc>
                  <a:txBody>
                    <a:bodyPr/>
                    <a:lstStyle/>
                    <a:p>
                      <a:pPr algn="l"/>
                      <a:r>
                        <a:rPr lang="ja-JP" altLang="en-US" sz="1200" dirty="0">
                          <a:solidFill>
                            <a:schemeClr val="accent2">
                              <a:lumMod val="50000"/>
                            </a:schemeClr>
                          </a:solidFill>
                        </a:rPr>
                        <a:t>歴史的なものに価値を感じる・伝統や古くからあるものを踏襲する</a:t>
                      </a:r>
                    </a:p>
                  </a:txBody>
                  <a:tcPr/>
                </a:tc>
                <a:extLst>
                  <a:ext uri="{0D108BD9-81ED-4DB2-BD59-A6C34878D82A}">
                    <a16:rowId xmlns:a16="http://schemas.microsoft.com/office/drawing/2014/main" val="769923306"/>
                  </a:ext>
                </a:extLst>
              </a:tr>
              <a:tr h="566042">
                <a:tc>
                  <a:txBody>
                    <a:bodyPr/>
                    <a:lstStyle/>
                    <a:p>
                      <a:pPr algn="l"/>
                      <a:r>
                        <a:rPr kumimoji="1" lang="ja-JP" altLang="en-US" sz="1100" b="1" dirty="0">
                          <a:latin typeface="AR P丸ゴシック体M" panose="020B0600010101010101" pitchFamily="50" charset="-128"/>
                          <a:ea typeface="AR P丸ゴシック体M" panose="020B0600010101010101" pitchFamily="50" charset="-128"/>
                        </a:rPr>
                        <a:t>何かを決める時はどのように決めた？</a:t>
                      </a:r>
                    </a:p>
                  </a:txBody>
                  <a:tcPr/>
                </a:tc>
                <a:tc>
                  <a:txBody>
                    <a:bodyPr/>
                    <a:lstStyle/>
                    <a:p>
                      <a:pPr algn="l"/>
                      <a:r>
                        <a:rPr lang="ja-JP" altLang="en-US" sz="1200" dirty="0">
                          <a:solidFill>
                            <a:schemeClr val="accent2">
                              <a:lumMod val="50000"/>
                            </a:schemeClr>
                          </a:solidFill>
                        </a:rPr>
                        <a:t>直感やひらめきで決める</a:t>
                      </a:r>
                    </a:p>
                  </a:txBody>
                  <a:tcPr/>
                </a:tc>
                <a:tc>
                  <a:txBody>
                    <a:bodyPr/>
                    <a:lstStyle/>
                    <a:p>
                      <a:pPr algn="l"/>
                      <a:r>
                        <a:rPr lang="ja-JP" altLang="en-US" sz="1200" dirty="0">
                          <a:solidFill>
                            <a:schemeClr val="accent2">
                              <a:lumMod val="50000"/>
                            </a:schemeClr>
                          </a:solidFill>
                        </a:rPr>
                        <a:t>データや論理で決める</a:t>
                      </a:r>
                    </a:p>
                  </a:txBody>
                  <a:tcPr/>
                </a:tc>
                <a:extLst>
                  <a:ext uri="{0D108BD9-81ED-4DB2-BD59-A6C34878D82A}">
                    <a16:rowId xmlns:a16="http://schemas.microsoft.com/office/drawing/2014/main" val="3146469863"/>
                  </a:ext>
                </a:extLst>
              </a:tr>
              <a:tr h="566042">
                <a:tc>
                  <a:txBody>
                    <a:bodyPr/>
                    <a:lstStyle/>
                    <a:p>
                      <a:pPr algn="l"/>
                      <a:r>
                        <a:rPr kumimoji="1" lang="ja-JP" altLang="en-US" sz="1100" b="1" dirty="0">
                          <a:latin typeface="AR P丸ゴシック体M" panose="020B0600010101010101" pitchFamily="50" charset="-128"/>
                          <a:ea typeface="AR P丸ゴシック体M" panose="020B0600010101010101" pitchFamily="50" charset="-128"/>
                        </a:rPr>
                        <a:t>取り組む際の行動スタイルは？</a:t>
                      </a:r>
                    </a:p>
                  </a:txBody>
                  <a:tcPr/>
                </a:tc>
                <a:tc>
                  <a:txBody>
                    <a:bodyPr/>
                    <a:lstStyle/>
                    <a:p>
                      <a:pPr algn="l"/>
                      <a:r>
                        <a:rPr lang="ja-JP" altLang="en-US" sz="1200" dirty="0">
                          <a:solidFill>
                            <a:schemeClr val="accent2">
                              <a:lumMod val="50000"/>
                            </a:schemeClr>
                          </a:solidFill>
                        </a:rPr>
                        <a:t>思考優位（リサーチ、比較、検討、</a:t>
                      </a:r>
                      <a:endParaRPr lang="en-US" altLang="ja-JP" sz="1200" dirty="0">
                        <a:solidFill>
                          <a:schemeClr val="accent2">
                            <a:lumMod val="50000"/>
                          </a:schemeClr>
                        </a:solidFill>
                      </a:endParaRPr>
                    </a:p>
                    <a:p>
                      <a:pPr algn="l"/>
                      <a:r>
                        <a:rPr lang="ja-JP" altLang="en-US" sz="1200" dirty="0">
                          <a:solidFill>
                            <a:schemeClr val="accent2">
                              <a:lumMod val="50000"/>
                            </a:schemeClr>
                          </a:solidFill>
                        </a:rPr>
                        <a:t>計画を重視）で取り組む</a:t>
                      </a:r>
                    </a:p>
                  </a:txBody>
                  <a:tcPr/>
                </a:tc>
                <a:tc>
                  <a:txBody>
                    <a:bodyPr/>
                    <a:lstStyle/>
                    <a:p>
                      <a:pPr algn="l"/>
                      <a:r>
                        <a:rPr lang="ja-JP" altLang="en-US" sz="1200" dirty="0">
                          <a:solidFill>
                            <a:schemeClr val="accent2">
                              <a:lumMod val="50000"/>
                            </a:schemeClr>
                          </a:solidFill>
                        </a:rPr>
                        <a:t>行動優位（まずやる、スピード重視、教訓から学ぶ）で取り組む</a:t>
                      </a:r>
                    </a:p>
                  </a:txBody>
                  <a:tcPr/>
                </a:tc>
                <a:extLst>
                  <a:ext uri="{0D108BD9-81ED-4DB2-BD59-A6C34878D82A}">
                    <a16:rowId xmlns:a16="http://schemas.microsoft.com/office/drawing/2014/main" val="504465864"/>
                  </a:ext>
                </a:extLst>
              </a:tr>
              <a:tr h="566042">
                <a:tc>
                  <a:txBody>
                    <a:bodyPr/>
                    <a:lstStyle/>
                    <a:p>
                      <a:pPr algn="l"/>
                      <a:r>
                        <a:rPr kumimoji="1" lang="ja-JP" altLang="en-US" sz="1100" b="1" dirty="0">
                          <a:latin typeface="AR P丸ゴシック体M" panose="020B0600010101010101" pitchFamily="50" charset="-128"/>
                          <a:ea typeface="AR P丸ゴシック体M" panose="020B0600010101010101" pitchFamily="50" charset="-128"/>
                        </a:rPr>
                        <a:t>取り組むスピード感は？</a:t>
                      </a:r>
                    </a:p>
                  </a:txBody>
                  <a:tcPr/>
                </a:tc>
                <a:tc>
                  <a:txBody>
                    <a:bodyPr/>
                    <a:lstStyle/>
                    <a:p>
                      <a:pPr algn="l"/>
                      <a:r>
                        <a:rPr lang="ja-JP" altLang="en-US" sz="1200" dirty="0">
                          <a:solidFill>
                            <a:schemeClr val="accent2">
                              <a:lumMod val="50000"/>
                            </a:schemeClr>
                          </a:solidFill>
                        </a:rPr>
                        <a:t>短期集中で一気にやる</a:t>
                      </a:r>
                    </a:p>
                  </a:txBody>
                  <a:tcPr/>
                </a:tc>
                <a:tc>
                  <a:txBody>
                    <a:bodyPr/>
                    <a:lstStyle/>
                    <a:p>
                      <a:pPr algn="l"/>
                      <a:r>
                        <a:rPr lang="ja-JP" altLang="en-US" sz="1200" dirty="0">
                          <a:solidFill>
                            <a:schemeClr val="accent2">
                              <a:lumMod val="50000"/>
                            </a:schemeClr>
                          </a:solidFill>
                        </a:rPr>
                        <a:t>長期継続でコツコツやる</a:t>
                      </a:r>
                    </a:p>
                  </a:txBody>
                  <a:tcPr/>
                </a:tc>
                <a:extLst>
                  <a:ext uri="{0D108BD9-81ED-4DB2-BD59-A6C34878D82A}">
                    <a16:rowId xmlns:a16="http://schemas.microsoft.com/office/drawing/2014/main" val="1007915662"/>
                  </a:ext>
                </a:extLst>
              </a:tr>
              <a:tr h="5660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latin typeface="AR P丸ゴシック体M" panose="020B0600010101010101" pitchFamily="50" charset="-128"/>
                          <a:ea typeface="AR P丸ゴシック体M" panose="020B0600010101010101" pitchFamily="50" charset="-128"/>
                        </a:rPr>
                        <a:t>人付き合いのスタイルは？</a:t>
                      </a:r>
                    </a:p>
                  </a:txBody>
                  <a:tcPr/>
                </a:tc>
                <a:tc>
                  <a:txBody>
                    <a:bodyPr/>
                    <a:lstStyle/>
                    <a:p>
                      <a:pPr algn="l"/>
                      <a:r>
                        <a:rPr lang="ja-JP" altLang="en-US" sz="1200" dirty="0">
                          <a:solidFill>
                            <a:schemeClr val="accent2">
                              <a:lumMod val="50000"/>
                            </a:schemeClr>
                          </a:solidFill>
                        </a:rPr>
                        <a:t>少人数、一人で取り組む</a:t>
                      </a:r>
                    </a:p>
                  </a:txBody>
                  <a:tcPr/>
                </a:tc>
                <a:tc>
                  <a:txBody>
                    <a:bodyPr/>
                    <a:lstStyle/>
                    <a:p>
                      <a:pPr algn="l"/>
                      <a:r>
                        <a:rPr lang="ja-JP" altLang="en-US" sz="1200" dirty="0">
                          <a:solidFill>
                            <a:schemeClr val="accent2">
                              <a:lumMod val="50000"/>
                            </a:schemeClr>
                          </a:solidFill>
                        </a:rPr>
                        <a:t>大人数、たくさんの人を巻き込む</a:t>
                      </a:r>
                    </a:p>
                  </a:txBody>
                  <a:tcPr/>
                </a:tc>
                <a:extLst>
                  <a:ext uri="{0D108BD9-81ED-4DB2-BD59-A6C34878D82A}">
                    <a16:rowId xmlns:a16="http://schemas.microsoft.com/office/drawing/2014/main" val="629882296"/>
                  </a:ext>
                </a:extLst>
              </a:tr>
              <a:tr h="5660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latin typeface="AR P丸ゴシック体M" panose="020B0600010101010101" pitchFamily="50" charset="-128"/>
                          <a:ea typeface="AR P丸ゴシック体M" panose="020B0600010101010101" pitchFamily="50" charset="-128"/>
                        </a:rPr>
                        <a:t>モチベーションとなっていたのは？</a:t>
                      </a:r>
                    </a:p>
                  </a:txBody>
                  <a:tcPr/>
                </a:tc>
                <a:tc>
                  <a:txBody>
                    <a:bodyPr/>
                    <a:lstStyle/>
                    <a:p>
                      <a:pPr algn="l"/>
                      <a:r>
                        <a:rPr lang="ja-JP" altLang="en-US" sz="1200" dirty="0">
                          <a:solidFill>
                            <a:schemeClr val="accent2">
                              <a:lumMod val="50000"/>
                            </a:schemeClr>
                          </a:solidFill>
                        </a:rPr>
                        <a:t>人に注目される、評価される、</a:t>
                      </a:r>
                      <a:endParaRPr lang="en-US" altLang="ja-JP" sz="1200" dirty="0">
                        <a:solidFill>
                          <a:schemeClr val="accent2">
                            <a:lumMod val="50000"/>
                          </a:schemeClr>
                        </a:solidFill>
                      </a:endParaRPr>
                    </a:p>
                    <a:p>
                      <a:pPr algn="l"/>
                      <a:r>
                        <a:rPr lang="ja-JP" altLang="en-US" sz="1200" dirty="0">
                          <a:solidFill>
                            <a:schemeClr val="accent2">
                              <a:lumMod val="50000"/>
                            </a:schemeClr>
                          </a:solidFill>
                        </a:rPr>
                        <a:t>人を引っ張ることに喜びを感じる</a:t>
                      </a:r>
                    </a:p>
                  </a:txBody>
                  <a:tcPr/>
                </a:tc>
                <a:tc>
                  <a:txBody>
                    <a:bodyPr/>
                    <a:lstStyle/>
                    <a:p>
                      <a:pPr algn="l"/>
                      <a:r>
                        <a:rPr lang="ja-JP" altLang="en-US" sz="1200" dirty="0">
                          <a:solidFill>
                            <a:schemeClr val="accent2">
                              <a:lumMod val="50000"/>
                            </a:schemeClr>
                          </a:solidFill>
                        </a:rPr>
                        <a:t>人に喜ばれる、役に立つ、人をサポートすることに喜びを感じる</a:t>
                      </a:r>
                    </a:p>
                  </a:txBody>
                  <a:tcPr/>
                </a:tc>
                <a:extLst>
                  <a:ext uri="{0D108BD9-81ED-4DB2-BD59-A6C34878D82A}">
                    <a16:rowId xmlns:a16="http://schemas.microsoft.com/office/drawing/2014/main" val="1989504945"/>
                  </a:ext>
                </a:extLst>
              </a:tr>
              <a:tr h="5660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latin typeface="AR P丸ゴシック体M" panose="020B0600010101010101" pitchFamily="50" charset="-128"/>
                          <a:ea typeface="AR P丸ゴシック体M" panose="020B0600010101010101" pitchFamily="50" charset="-128"/>
                        </a:rPr>
                        <a:t>取り組んでいた中で大事にしていたものは？</a:t>
                      </a:r>
                    </a:p>
                  </a:txBody>
                  <a:tcPr/>
                </a:tc>
                <a:tc>
                  <a:txBody>
                    <a:bodyPr/>
                    <a:lstStyle/>
                    <a:p>
                      <a:pPr algn="l"/>
                      <a:r>
                        <a:rPr lang="ja-JP" altLang="en-US" sz="1200" dirty="0">
                          <a:solidFill>
                            <a:schemeClr val="accent2">
                              <a:lumMod val="50000"/>
                            </a:schemeClr>
                          </a:solidFill>
                        </a:rPr>
                        <a:t>成果、競争の勝利を楽しむ</a:t>
                      </a:r>
                    </a:p>
                  </a:txBody>
                  <a:tcPr/>
                </a:tc>
                <a:tc>
                  <a:txBody>
                    <a:bodyPr/>
                    <a:lstStyle/>
                    <a:p>
                      <a:pPr algn="l"/>
                      <a:r>
                        <a:rPr lang="ja-JP" altLang="en-US" sz="1200" dirty="0">
                          <a:solidFill>
                            <a:schemeClr val="accent2">
                              <a:lumMod val="50000"/>
                            </a:schemeClr>
                          </a:solidFill>
                        </a:rPr>
                        <a:t>過程、成長を楽しむ</a:t>
                      </a:r>
                    </a:p>
                  </a:txBody>
                  <a:tcPr/>
                </a:tc>
                <a:extLst>
                  <a:ext uri="{0D108BD9-81ED-4DB2-BD59-A6C34878D82A}">
                    <a16:rowId xmlns:a16="http://schemas.microsoft.com/office/drawing/2014/main" val="2157656236"/>
                  </a:ext>
                </a:extLst>
              </a:tr>
            </a:tbl>
          </a:graphicData>
        </a:graphic>
      </p:graphicFrame>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438467" y="6382139"/>
            <a:ext cx="383419" cy="375138"/>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11</a:t>
            </a:fld>
            <a:endParaRPr kumimoji="1" lang="ja-JP" altLang="en-US" sz="1400" dirty="0">
              <a:latin typeface="AR P丸ゴシック体M" panose="020B0600010101010101" pitchFamily="50" charset="-128"/>
              <a:ea typeface="AR P丸ゴシック体M" panose="020B0600010101010101" pitchFamily="50" charset="-128"/>
            </a:endParaRPr>
          </a:p>
        </p:txBody>
      </p:sp>
      <p:sp>
        <p:nvSpPr>
          <p:cNvPr id="9" name="楕円 8">
            <a:extLst>
              <a:ext uri="{FF2B5EF4-FFF2-40B4-BE49-F238E27FC236}">
                <a16:creationId xmlns:a16="http://schemas.microsoft.com/office/drawing/2014/main" id="{6FFA3641-93F6-2C0C-F204-A7A7D13FDC0E}"/>
              </a:ext>
            </a:extLst>
          </p:cNvPr>
          <p:cNvSpPr/>
          <p:nvPr/>
        </p:nvSpPr>
        <p:spPr>
          <a:xfrm>
            <a:off x="6824133" y="2333411"/>
            <a:ext cx="364067" cy="3556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C8D10E0A-9B99-F42D-DD19-E6450736442A}"/>
              </a:ext>
            </a:extLst>
          </p:cNvPr>
          <p:cNvSpPr/>
          <p:nvPr/>
        </p:nvSpPr>
        <p:spPr>
          <a:xfrm>
            <a:off x="6824133" y="2884994"/>
            <a:ext cx="364067" cy="3556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AFA587A7-707A-896B-0A76-59903BEA3706}"/>
              </a:ext>
            </a:extLst>
          </p:cNvPr>
          <p:cNvSpPr/>
          <p:nvPr/>
        </p:nvSpPr>
        <p:spPr>
          <a:xfrm>
            <a:off x="6824133" y="3429000"/>
            <a:ext cx="364067" cy="3556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7FB26824-BEF6-EA60-9BDB-E568042E9FA2}"/>
              </a:ext>
            </a:extLst>
          </p:cNvPr>
          <p:cNvSpPr/>
          <p:nvPr/>
        </p:nvSpPr>
        <p:spPr>
          <a:xfrm>
            <a:off x="6824133" y="4063095"/>
            <a:ext cx="364067" cy="3556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8C546736-CFF8-0375-8F5D-69D457F12500}"/>
              </a:ext>
            </a:extLst>
          </p:cNvPr>
          <p:cNvSpPr/>
          <p:nvPr/>
        </p:nvSpPr>
        <p:spPr>
          <a:xfrm>
            <a:off x="10278533" y="4545695"/>
            <a:ext cx="364067" cy="3556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029FF72F-74DE-016E-FD43-CB92B4FA5940}"/>
              </a:ext>
            </a:extLst>
          </p:cNvPr>
          <p:cNvSpPr/>
          <p:nvPr/>
        </p:nvSpPr>
        <p:spPr>
          <a:xfrm>
            <a:off x="10278533" y="5112962"/>
            <a:ext cx="364067" cy="3556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楕円 14">
            <a:extLst>
              <a:ext uri="{FF2B5EF4-FFF2-40B4-BE49-F238E27FC236}">
                <a16:creationId xmlns:a16="http://schemas.microsoft.com/office/drawing/2014/main" id="{CB99F931-57CC-4B3C-5A27-994904DAC284}"/>
              </a:ext>
            </a:extLst>
          </p:cNvPr>
          <p:cNvSpPr/>
          <p:nvPr/>
        </p:nvSpPr>
        <p:spPr>
          <a:xfrm>
            <a:off x="6824132" y="5771840"/>
            <a:ext cx="364067" cy="3556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E710EAC3-ED77-E0A8-1566-F3F9D580FF54}"/>
              </a:ext>
            </a:extLst>
          </p:cNvPr>
          <p:cNvSpPr/>
          <p:nvPr/>
        </p:nvSpPr>
        <p:spPr>
          <a:xfrm>
            <a:off x="10278532" y="6203213"/>
            <a:ext cx="364067" cy="3556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85254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0F0D71-BC9D-FD85-4307-A1D5E724EE50}"/>
              </a:ext>
            </a:extLst>
          </p:cNvPr>
          <p:cNvSpPr>
            <a:spLocks noGrp="1"/>
          </p:cNvSpPr>
          <p:nvPr>
            <p:ph type="title"/>
          </p:nvPr>
        </p:nvSpPr>
        <p:spPr>
          <a:xfrm>
            <a:off x="1024128" y="366606"/>
            <a:ext cx="9720072" cy="413851"/>
          </a:xfrm>
        </p:spPr>
        <p:txBody>
          <a:bodyPr>
            <a:normAutofit/>
          </a:bodyPr>
          <a:lstStyle/>
          <a:p>
            <a:r>
              <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rPr>
              <a:t>●充実度グラフで性格分析</a:t>
            </a:r>
            <a:r>
              <a:rPr lang="en-US" altLang="ja-JP" sz="2000" dirty="0">
                <a:solidFill>
                  <a:schemeClr val="accent3">
                    <a:lumMod val="75000"/>
                  </a:schemeClr>
                </a:solidFill>
                <a:latin typeface="AR P丸ゴシック体M" panose="020B0600010101010101" pitchFamily="50" charset="-128"/>
                <a:ea typeface="AR P丸ゴシック体M" panose="020B0600010101010101" pitchFamily="50" charset="-128"/>
              </a:rPr>
              <a:t>2-2</a:t>
            </a:r>
            <a:endPar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endParaRPr>
          </a:p>
        </p:txBody>
      </p:sp>
      <p:sp>
        <p:nvSpPr>
          <p:cNvPr id="4" name="タイトル 1">
            <a:extLst>
              <a:ext uri="{FF2B5EF4-FFF2-40B4-BE49-F238E27FC236}">
                <a16:creationId xmlns:a16="http://schemas.microsoft.com/office/drawing/2014/main" id="{A8834CCF-450E-976A-9E0F-A2FA43E7850B}"/>
              </a:ext>
            </a:extLst>
          </p:cNvPr>
          <p:cNvSpPr txBox="1">
            <a:spLocks/>
          </p:cNvSpPr>
          <p:nvPr/>
        </p:nvSpPr>
        <p:spPr>
          <a:xfrm>
            <a:off x="1024128" y="780457"/>
            <a:ext cx="9720072" cy="999230"/>
          </a:xfrm>
          <a:prstGeom prst="rect">
            <a:avLst/>
          </a:prstGeom>
        </p:spPr>
        <p:txBody>
          <a:bodyPr vert="horz" lIns="91440" tIns="45720" rIns="91440" bIns="45720" rtlCol="0" anchor="t">
            <a:normAutofit/>
          </a:bodyPr>
          <a:lst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a:lstStyle>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③　②の振り返りから、あなたがこれから「やりたいこと」で成果を出すにあたって、その「性格」を発揮できればよさそうですか？特に大事だと感じたものに印をつけておきましょう。</a:t>
            </a:r>
          </a:p>
        </p:txBody>
      </p:sp>
      <p:graphicFrame>
        <p:nvGraphicFramePr>
          <p:cNvPr id="5" name="表 5">
            <a:extLst>
              <a:ext uri="{FF2B5EF4-FFF2-40B4-BE49-F238E27FC236}">
                <a16:creationId xmlns:a16="http://schemas.microsoft.com/office/drawing/2014/main" id="{DB8D1096-67FB-335F-2DEB-1967A633FF03}"/>
              </a:ext>
            </a:extLst>
          </p:cNvPr>
          <p:cNvGraphicFramePr>
            <a:graphicFrameLocks noGrp="1"/>
          </p:cNvGraphicFramePr>
          <p:nvPr>
            <p:extLst>
              <p:ext uri="{D42A27DB-BD31-4B8C-83A1-F6EECF244321}">
                <p14:modId xmlns:p14="http://schemas.microsoft.com/office/powerpoint/2010/main" val="375216303"/>
              </p:ext>
            </p:extLst>
          </p:nvPr>
        </p:nvGraphicFramePr>
        <p:xfrm>
          <a:off x="1024128" y="1779688"/>
          <a:ext cx="9720072" cy="4922414"/>
        </p:xfrm>
        <a:graphic>
          <a:graphicData uri="http://schemas.openxmlformats.org/drawingml/2006/table">
            <a:tbl>
              <a:tblPr firstRow="1" bandRow="1">
                <a:tableStyleId>{5C22544A-7EE6-4342-B048-85BDC9FD1C3A}</a:tableStyleId>
              </a:tblPr>
              <a:tblGrid>
                <a:gridCol w="3014472">
                  <a:extLst>
                    <a:ext uri="{9D8B030D-6E8A-4147-A177-3AD203B41FA5}">
                      <a16:colId xmlns:a16="http://schemas.microsoft.com/office/drawing/2014/main" val="2483545507"/>
                    </a:ext>
                  </a:extLst>
                </a:gridCol>
                <a:gridCol w="3217333">
                  <a:extLst>
                    <a:ext uri="{9D8B030D-6E8A-4147-A177-3AD203B41FA5}">
                      <a16:colId xmlns:a16="http://schemas.microsoft.com/office/drawing/2014/main" val="2938147109"/>
                    </a:ext>
                  </a:extLst>
                </a:gridCol>
                <a:gridCol w="3488267">
                  <a:extLst>
                    <a:ext uri="{9D8B030D-6E8A-4147-A177-3AD203B41FA5}">
                      <a16:colId xmlns:a16="http://schemas.microsoft.com/office/drawing/2014/main" val="910724430"/>
                    </a:ext>
                  </a:extLst>
                </a:gridCol>
              </a:tblGrid>
              <a:tr h="357417">
                <a:tc>
                  <a:txBody>
                    <a:bodyPr/>
                    <a:lstStyle/>
                    <a:p>
                      <a:r>
                        <a:rPr kumimoji="1" lang="ja-JP" altLang="en-US" dirty="0">
                          <a:latin typeface="AR P丸ゴシック体M" panose="020B0600010101010101" pitchFamily="50" charset="-128"/>
                          <a:ea typeface="AR P丸ゴシック体M" panose="020B0600010101010101" pitchFamily="50" charset="-128"/>
                        </a:rPr>
                        <a:t>質問</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latin typeface="AR P丸ゴシック体M" panose="020B0600010101010101" pitchFamily="50" charset="-128"/>
                          <a:ea typeface="AR P丸ゴシック体M" panose="020B0600010101010101" pitchFamily="50" charset="-128"/>
                        </a:rPr>
                        <a:t>選択肢Ａ</a:t>
                      </a:r>
                      <a:endParaRPr lang="ja-JP"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latin typeface="AR P丸ゴシック体M" panose="020B0600010101010101" pitchFamily="50" charset="-128"/>
                          <a:ea typeface="AR P丸ゴシック体M" panose="020B0600010101010101" pitchFamily="50" charset="-128"/>
                        </a:rPr>
                        <a:t>選択肢Ｂ</a:t>
                      </a:r>
                      <a:endParaRPr lang="ja-JP" altLang="en-US" dirty="0"/>
                    </a:p>
                  </a:txBody>
                  <a:tcPr anchor="ctr"/>
                </a:tc>
                <a:extLst>
                  <a:ext uri="{0D108BD9-81ED-4DB2-BD59-A6C34878D82A}">
                    <a16:rowId xmlns:a16="http://schemas.microsoft.com/office/drawing/2014/main" val="3199098671"/>
                  </a:ext>
                </a:extLst>
              </a:tr>
              <a:tr h="580803">
                <a:tc>
                  <a:txBody>
                    <a:bodyPr/>
                    <a:lstStyle/>
                    <a:p>
                      <a:pPr algn="l"/>
                      <a:r>
                        <a:rPr kumimoji="1" lang="ja-JP" altLang="en-US" sz="1100" dirty="0">
                          <a:latin typeface="AR P丸ゴシック体M" panose="020B0600010101010101" pitchFamily="50" charset="-128"/>
                          <a:ea typeface="AR P丸ゴシック体M" panose="020B0600010101010101" pitchFamily="50" charset="-128"/>
                        </a:rPr>
                        <a:t>取り組んでいて目につきやすいところは？</a:t>
                      </a:r>
                      <a:endParaRPr kumimoji="1" lang="en-US" altLang="ja-JP" sz="1100" dirty="0">
                        <a:latin typeface="AR P丸ゴシック体M" panose="020B0600010101010101" pitchFamily="50" charset="-128"/>
                        <a:ea typeface="AR P丸ゴシック体M" panose="020B0600010101010101" pitchFamily="50" charset="-128"/>
                      </a:endParaRPr>
                    </a:p>
                    <a:p>
                      <a:pPr algn="l"/>
                      <a:endParaRPr kumimoji="1" lang="en-US" altLang="ja-JP" sz="1100" dirty="0">
                        <a:latin typeface="AR P丸ゴシック体M" panose="020B0600010101010101" pitchFamily="50" charset="-128"/>
                        <a:ea typeface="AR P丸ゴシック体M" panose="020B0600010101010101" pitchFamily="50" charset="-128"/>
                      </a:endParaRPr>
                    </a:p>
                    <a:p>
                      <a:pPr algn="l"/>
                      <a:endParaRPr kumimoji="1" lang="en-US" altLang="ja-JP" sz="1100" dirty="0">
                        <a:latin typeface="AR P丸ゴシック体M" panose="020B0600010101010101" pitchFamily="50" charset="-128"/>
                        <a:ea typeface="AR P丸ゴシック体M" panose="020B0600010101010101" pitchFamily="50" charset="-128"/>
                      </a:endParaRPr>
                    </a:p>
                  </a:txBody>
                  <a:tcPr/>
                </a:tc>
                <a:tc>
                  <a:txBody>
                    <a:bodyPr/>
                    <a:lstStyle/>
                    <a:p>
                      <a:pPr algn="l"/>
                      <a:r>
                        <a:rPr lang="ja-JP" altLang="en-US" sz="1200" dirty="0">
                          <a:solidFill>
                            <a:schemeClr val="accent2">
                              <a:lumMod val="50000"/>
                            </a:schemeClr>
                          </a:solidFill>
                        </a:rPr>
                        <a:t>ポジティブ（良い側面）に着目する</a:t>
                      </a:r>
                    </a:p>
                  </a:txBody>
                  <a:tcPr/>
                </a:tc>
                <a:tc>
                  <a:txBody>
                    <a:bodyPr/>
                    <a:lstStyle/>
                    <a:p>
                      <a:pPr algn="l"/>
                      <a:r>
                        <a:rPr lang="ja-JP" altLang="en-US" sz="1200" dirty="0">
                          <a:solidFill>
                            <a:schemeClr val="accent2">
                              <a:lumMod val="50000"/>
                            </a:schemeClr>
                          </a:solidFill>
                        </a:rPr>
                        <a:t>ネガティブ（悪い側面）に着目する</a:t>
                      </a:r>
                    </a:p>
                  </a:txBody>
                  <a:tcPr/>
                </a:tc>
                <a:extLst>
                  <a:ext uri="{0D108BD9-81ED-4DB2-BD59-A6C34878D82A}">
                    <a16:rowId xmlns:a16="http://schemas.microsoft.com/office/drawing/2014/main" val="3584445045"/>
                  </a:ext>
                </a:extLst>
              </a:tr>
              <a:tr h="566042">
                <a:tc>
                  <a:txBody>
                    <a:bodyPr/>
                    <a:lstStyle/>
                    <a:p>
                      <a:pPr algn="l"/>
                      <a:r>
                        <a:rPr kumimoji="1" lang="ja-JP" altLang="en-US" sz="1100" dirty="0">
                          <a:latin typeface="AR P丸ゴシック体M" panose="020B0600010101010101" pitchFamily="50" charset="-128"/>
                          <a:ea typeface="AR P丸ゴシック体M" panose="020B0600010101010101" pitchFamily="50" charset="-128"/>
                        </a:rPr>
                        <a:t>情報収集していたアンテナは？</a:t>
                      </a:r>
                    </a:p>
                  </a:txBody>
                  <a:tcPr/>
                </a:tc>
                <a:tc>
                  <a:txBody>
                    <a:bodyPr/>
                    <a:lstStyle/>
                    <a:p>
                      <a:pPr algn="l"/>
                      <a:r>
                        <a:rPr lang="ja-JP" altLang="en-US" sz="1200" dirty="0">
                          <a:solidFill>
                            <a:schemeClr val="accent2">
                              <a:lumMod val="50000"/>
                            </a:schemeClr>
                          </a:solidFill>
                        </a:rPr>
                        <a:t>新しいものに敏感である・柔軟性がある</a:t>
                      </a:r>
                    </a:p>
                  </a:txBody>
                  <a:tcPr/>
                </a:tc>
                <a:tc>
                  <a:txBody>
                    <a:bodyPr/>
                    <a:lstStyle/>
                    <a:p>
                      <a:pPr algn="l"/>
                      <a:r>
                        <a:rPr lang="ja-JP" altLang="en-US" sz="1200" dirty="0">
                          <a:solidFill>
                            <a:schemeClr val="accent2">
                              <a:lumMod val="50000"/>
                            </a:schemeClr>
                          </a:solidFill>
                        </a:rPr>
                        <a:t>歴史的なものに価値を感じる・伝統や古くからあるものを踏襲する</a:t>
                      </a:r>
                    </a:p>
                  </a:txBody>
                  <a:tcPr/>
                </a:tc>
                <a:extLst>
                  <a:ext uri="{0D108BD9-81ED-4DB2-BD59-A6C34878D82A}">
                    <a16:rowId xmlns:a16="http://schemas.microsoft.com/office/drawing/2014/main" val="769923306"/>
                  </a:ext>
                </a:extLst>
              </a:tr>
              <a:tr h="566042">
                <a:tc>
                  <a:txBody>
                    <a:bodyPr/>
                    <a:lstStyle/>
                    <a:p>
                      <a:pPr algn="l"/>
                      <a:r>
                        <a:rPr kumimoji="1" lang="ja-JP" altLang="en-US" sz="1100" dirty="0">
                          <a:latin typeface="AR P丸ゴシック体M" panose="020B0600010101010101" pitchFamily="50" charset="-128"/>
                          <a:ea typeface="AR P丸ゴシック体M" panose="020B0600010101010101" pitchFamily="50" charset="-128"/>
                        </a:rPr>
                        <a:t>何かを決める時はどのように決めた？</a:t>
                      </a:r>
                    </a:p>
                  </a:txBody>
                  <a:tcPr/>
                </a:tc>
                <a:tc>
                  <a:txBody>
                    <a:bodyPr/>
                    <a:lstStyle/>
                    <a:p>
                      <a:pPr algn="l"/>
                      <a:r>
                        <a:rPr lang="ja-JP" altLang="en-US" sz="1200" dirty="0">
                          <a:solidFill>
                            <a:schemeClr val="accent2">
                              <a:lumMod val="50000"/>
                            </a:schemeClr>
                          </a:solidFill>
                        </a:rPr>
                        <a:t>直感やひらめきで決める</a:t>
                      </a:r>
                    </a:p>
                  </a:txBody>
                  <a:tcPr/>
                </a:tc>
                <a:tc>
                  <a:txBody>
                    <a:bodyPr/>
                    <a:lstStyle/>
                    <a:p>
                      <a:pPr algn="l"/>
                      <a:r>
                        <a:rPr lang="ja-JP" altLang="en-US" sz="1200" dirty="0">
                          <a:solidFill>
                            <a:schemeClr val="accent2">
                              <a:lumMod val="50000"/>
                            </a:schemeClr>
                          </a:solidFill>
                        </a:rPr>
                        <a:t>データや論理で決める</a:t>
                      </a:r>
                    </a:p>
                  </a:txBody>
                  <a:tcPr/>
                </a:tc>
                <a:extLst>
                  <a:ext uri="{0D108BD9-81ED-4DB2-BD59-A6C34878D82A}">
                    <a16:rowId xmlns:a16="http://schemas.microsoft.com/office/drawing/2014/main" val="3146469863"/>
                  </a:ext>
                </a:extLst>
              </a:tr>
              <a:tr h="566042">
                <a:tc>
                  <a:txBody>
                    <a:bodyPr/>
                    <a:lstStyle/>
                    <a:p>
                      <a:pPr algn="l"/>
                      <a:r>
                        <a:rPr kumimoji="1" lang="ja-JP" altLang="en-US" sz="1100" dirty="0">
                          <a:latin typeface="AR P丸ゴシック体M" panose="020B0600010101010101" pitchFamily="50" charset="-128"/>
                          <a:ea typeface="AR P丸ゴシック体M" panose="020B0600010101010101" pitchFamily="50" charset="-128"/>
                        </a:rPr>
                        <a:t>取り組む際の行動スタイルは？</a:t>
                      </a:r>
                    </a:p>
                  </a:txBody>
                  <a:tcPr/>
                </a:tc>
                <a:tc>
                  <a:txBody>
                    <a:bodyPr/>
                    <a:lstStyle/>
                    <a:p>
                      <a:pPr algn="l"/>
                      <a:r>
                        <a:rPr lang="ja-JP" altLang="en-US" sz="1200" dirty="0">
                          <a:solidFill>
                            <a:schemeClr val="accent2">
                              <a:lumMod val="50000"/>
                            </a:schemeClr>
                          </a:solidFill>
                        </a:rPr>
                        <a:t>思考優位（リサーチ、比較、検討、計画を重視）で取り組む</a:t>
                      </a:r>
                    </a:p>
                  </a:txBody>
                  <a:tcPr/>
                </a:tc>
                <a:tc>
                  <a:txBody>
                    <a:bodyPr/>
                    <a:lstStyle/>
                    <a:p>
                      <a:pPr algn="l"/>
                      <a:r>
                        <a:rPr lang="ja-JP" altLang="en-US" sz="1200" dirty="0">
                          <a:solidFill>
                            <a:schemeClr val="accent2">
                              <a:lumMod val="50000"/>
                            </a:schemeClr>
                          </a:solidFill>
                        </a:rPr>
                        <a:t>行動優位（まずやる、スピード重視、教訓から学ぶ）で取り組む</a:t>
                      </a:r>
                    </a:p>
                  </a:txBody>
                  <a:tcPr/>
                </a:tc>
                <a:extLst>
                  <a:ext uri="{0D108BD9-81ED-4DB2-BD59-A6C34878D82A}">
                    <a16:rowId xmlns:a16="http://schemas.microsoft.com/office/drawing/2014/main" val="504465864"/>
                  </a:ext>
                </a:extLst>
              </a:tr>
              <a:tr h="566042">
                <a:tc>
                  <a:txBody>
                    <a:bodyPr/>
                    <a:lstStyle/>
                    <a:p>
                      <a:pPr algn="l"/>
                      <a:r>
                        <a:rPr kumimoji="1" lang="ja-JP" altLang="en-US" sz="1100" dirty="0">
                          <a:latin typeface="AR P丸ゴシック体M" panose="020B0600010101010101" pitchFamily="50" charset="-128"/>
                          <a:ea typeface="AR P丸ゴシック体M" panose="020B0600010101010101" pitchFamily="50" charset="-128"/>
                        </a:rPr>
                        <a:t>取り組むスピード感は？</a:t>
                      </a:r>
                    </a:p>
                  </a:txBody>
                  <a:tcPr/>
                </a:tc>
                <a:tc>
                  <a:txBody>
                    <a:bodyPr/>
                    <a:lstStyle/>
                    <a:p>
                      <a:pPr algn="l"/>
                      <a:r>
                        <a:rPr lang="ja-JP" altLang="en-US" sz="1200" dirty="0">
                          <a:solidFill>
                            <a:schemeClr val="accent2">
                              <a:lumMod val="50000"/>
                            </a:schemeClr>
                          </a:solidFill>
                        </a:rPr>
                        <a:t>短期集中で一気にやる</a:t>
                      </a:r>
                    </a:p>
                  </a:txBody>
                  <a:tcPr/>
                </a:tc>
                <a:tc>
                  <a:txBody>
                    <a:bodyPr/>
                    <a:lstStyle/>
                    <a:p>
                      <a:pPr algn="l"/>
                      <a:r>
                        <a:rPr lang="ja-JP" altLang="en-US" sz="1200" dirty="0">
                          <a:solidFill>
                            <a:schemeClr val="accent2">
                              <a:lumMod val="50000"/>
                            </a:schemeClr>
                          </a:solidFill>
                        </a:rPr>
                        <a:t>長期継続でコツコツやる</a:t>
                      </a:r>
                    </a:p>
                  </a:txBody>
                  <a:tcPr/>
                </a:tc>
                <a:extLst>
                  <a:ext uri="{0D108BD9-81ED-4DB2-BD59-A6C34878D82A}">
                    <a16:rowId xmlns:a16="http://schemas.microsoft.com/office/drawing/2014/main" val="1007915662"/>
                  </a:ext>
                </a:extLst>
              </a:tr>
              <a:tr h="5660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AR P丸ゴシック体M" panose="020B0600010101010101" pitchFamily="50" charset="-128"/>
                          <a:ea typeface="AR P丸ゴシック体M" panose="020B0600010101010101" pitchFamily="50" charset="-128"/>
                        </a:rPr>
                        <a:t>人付き合いのスタイルは？</a:t>
                      </a:r>
                    </a:p>
                  </a:txBody>
                  <a:tcPr/>
                </a:tc>
                <a:tc>
                  <a:txBody>
                    <a:bodyPr/>
                    <a:lstStyle/>
                    <a:p>
                      <a:pPr algn="l"/>
                      <a:r>
                        <a:rPr lang="ja-JP" altLang="en-US" sz="1200" dirty="0">
                          <a:solidFill>
                            <a:schemeClr val="accent2">
                              <a:lumMod val="50000"/>
                            </a:schemeClr>
                          </a:solidFill>
                        </a:rPr>
                        <a:t>少人数、一人で取り組む</a:t>
                      </a:r>
                    </a:p>
                  </a:txBody>
                  <a:tcPr/>
                </a:tc>
                <a:tc>
                  <a:txBody>
                    <a:bodyPr/>
                    <a:lstStyle/>
                    <a:p>
                      <a:pPr algn="l"/>
                      <a:r>
                        <a:rPr lang="ja-JP" altLang="en-US" sz="1200" dirty="0">
                          <a:solidFill>
                            <a:schemeClr val="accent2">
                              <a:lumMod val="50000"/>
                            </a:schemeClr>
                          </a:solidFill>
                        </a:rPr>
                        <a:t>大人数、たくさんの人を巻き込む</a:t>
                      </a:r>
                    </a:p>
                  </a:txBody>
                  <a:tcPr/>
                </a:tc>
                <a:extLst>
                  <a:ext uri="{0D108BD9-81ED-4DB2-BD59-A6C34878D82A}">
                    <a16:rowId xmlns:a16="http://schemas.microsoft.com/office/drawing/2014/main" val="629882296"/>
                  </a:ext>
                </a:extLst>
              </a:tr>
              <a:tr h="5660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AR P丸ゴシック体M" panose="020B0600010101010101" pitchFamily="50" charset="-128"/>
                          <a:ea typeface="AR P丸ゴシック体M" panose="020B0600010101010101" pitchFamily="50" charset="-128"/>
                        </a:rPr>
                        <a:t>モチベーションとなっていたのは？</a:t>
                      </a:r>
                    </a:p>
                  </a:txBody>
                  <a:tcPr/>
                </a:tc>
                <a:tc>
                  <a:txBody>
                    <a:bodyPr/>
                    <a:lstStyle/>
                    <a:p>
                      <a:pPr algn="l"/>
                      <a:r>
                        <a:rPr lang="ja-JP" altLang="en-US" sz="1200" dirty="0">
                          <a:solidFill>
                            <a:schemeClr val="accent2">
                              <a:lumMod val="50000"/>
                            </a:schemeClr>
                          </a:solidFill>
                        </a:rPr>
                        <a:t>人に注目される、評価される、人を引っ張ることに喜びを感じる</a:t>
                      </a:r>
                    </a:p>
                  </a:txBody>
                  <a:tcPr/>
                </a:tc>
                <a:tc>
                  <a:txBody>
                    <a:bodyPr/>
                    <a:lstStyle/>
                    <a:p>
                      <a:pPr algn="l"/>
                      <a:r>
                        <a:rPr lang="ja-JP" altLang="en-US" sz="1200" dirty="0">
                          <a:solidFill>
                            <a:schemeClr val="accent2">
                              <a:lumMod val="50000"/>
                            </a:schemeClr>
                          </a:solidFill>
                        </a:rPr>
                        <a:t>人に喜ばれる、役に立つ、人をサポートすることに喜びを感じる</a:t>
                      </a:r>
                    </a:p>
                  </a:txBody>
                  <a:tcPr/>
                </a:tc>
                <a:extLst>
                  <a:ext uri="{0D108BD9-81ED-4DB2-BD59-A6C34878D82A}">
                    <a16:rowId xmlns:a16="http://schemas.microsoft.com/office/drawing/2014/main" val="1989504945"/>
                  </a:ext>
                </a:extLst>
              </a:tr>
              <a:tr h="5660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AR P丸ゴシック体M" panose="020B0600010101010101" pitchFamily="50" charset="-128"/>
                          <a:ea typeface="AR P丸ゴシック体M" panose="020B0600010101010101" pitchFamily="50" charset="-128"/>
                        </a:rPr>
                        <a:t>取り組んでいた中で大事にしていたものは？</a:t>
                      </a:r>
                    </a:p>
                  </a:txBody>
                  <a:tcPr/>
                </a:tc>
                <a:tc>
                  <a:txBody>
                    <a:bodyPr/>
                    <a:lstStyle/>
                    <a:p>
                      <a:pPr algn="l"/>
                      <a:r>
                        <a:rPr lang="ja-JP" altLang="en-US" sz="1200" dirty="0">
                          <a:solidFill>
                            <a:schemeClr val="accent2">
                              <a:lumMod val="50000"/>
                            </a:schemeClr>
                          </a:solidFill>
                        </a:rPr>
                        <a:t>成果、競争の勝利を楽しむ</a:t>
                      </a:r>
                    </a:p>
                  </a:txBody>
                  <a:tcPr/>
                </a:tc>
                <a:tc>
                  <a:txBody>
                    <a:bodyPr/>
                    <a:lstStyle/>
                    <a:p>
                      <a:pPr algn="l"/>
                      <a:r>
                        <a:rPr lang="ja-JP" altLang="en-US" sz="1200" dirty="0">
                          <a:solidFill>
                            <a:schemeClr val="accent2">
                              <a:lumMod val="50000"/>
                            </a:schemeClr>
                          </a:solidFill>
                        </a:rPr>
                        <a:t>過程、成長を楽しむ</a:t>
                      </a:r>
                    </a:p>
                  </a:txBody>
                  <a:tcPr/>
                </a:tc>
                <a:extLst>
                  <a:ext uri="{0D108BD9-81ED-4DB2-BD59-A6C34878D82A}">
                    <a16:rowId xmlns:a16="http://schemas.microsoft.com/office/drawing/2014/main" val="2157656236"/>
                  </a:ext>
                </a:extLst>
              </a:tr>
            </a:tbl>
          </a:graphicData>
        </a:graphic>
      </p:graphicFrame>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438467" y="6382139"/>
            <a:ext cx="383419" cy="375138"/>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12</a:t>
            </a:fld>
            <a:endParaRPr kumimoji="1" lang="ja-JP" altLang="en-US" sz="1400" dirty="0">
              <a:latin typeface="AR P丸ゴシック体M" panose="020B0600010101010101" pitchFamily="50" charset="-128"/>
              <a:ea typeface="AR P丸ゴシック体M" panose="020B0600010101010101" pitchFamily="50" charset="-128"/>
            </a:endParaRPr>
          </a:p>
        </p:txBody>
      </p:sp>
      <p:sp>
        <p:nvSpPr>
          <p:cNvPr id="9" name="楕円 8">
            <a:extLst>
              <a:ext uri="{FF2B5EF4-FFF2-40B4-BE49-F238E27FC236}">
                <a16:creationId xmlns:a16="http://schemas.microsoft.com/office/drawing/2014/main" id="{6FFA3641-93F6-2C0C-F204-A7A7D13FDC0E}"/>
              </a:ext>
            </a:extLst>
          </p:cNvPr>
          <p:cNvSpPr/>
          <p:nvPr/>
        </p:nvSpPr>
        <p:spPr>
          <a:xfrm>
            <a:off x="6824133" y="2333411"/>
            <a:ext cx="364067" cy="3556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C8D10E0A-9B99-F42D-DD19-E6450736442A}"/>
              </a:ext>
            </a:extLst>
          </p:cNvPr>
          <p:cNvSpPr/>
          <p:nvPr/>
        </p:nvSpPr>
        <p:spPr>
          <a:xfrm>
            <a:off x="6824133" y="2884994"/>
            <a:ext cx="364067" cy="3556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AFA587A7-707A-896B-0A76-59903BEA3706}"/>
              </a:ext>
            </a:extLst>
          </p:cNvPr>
          <p:cNvSpPr/>
          <p:nvPr/>
        </p:nvSpPr>
        <p:spPr>
          <a:xfrm>
            <a:off x="6824133" y="3429000"/>
            <a:ext cx="364067" cy="3556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7FB26824-BEF6-EA60-9BDB-E568042E9FA2}"/>
              </a:ext>
            </a:extLst>
          </p:cNvPr>
          <p:cNvSpPr/>
          <p:nvPr/>
        </p:nvSpPr>
        <p:spPr>
          <a:xfrm>
            <a:off x="6824133" y="4063095"/>
            <a:ext cx="364067" cy="3556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8C546736-CFF8-0375-8F5D-69D457F12500}"/>
              </a:ext>
            </a:extLst>
          </p:cNvPr>
          <p:cNvSpPr/>
          <p:nvPr/>
        </p:nvSpPr>
        <p:spPr>
          <a:xfrm>
            <a:off x="10278533" y="4545695"/>
            <a:ext cx="364067" cy="3556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029FF72F-74DE-016E-FD43-CB92B4FA5940}"/>
              </a:ext>
            </a:extLst>
          </p:cNvPr>
          <p:cNvSpPr/>
          <p:nvPr/>
        </p:nvSpPr>
        <p:spPr>
          <a:xfrm>
            <a:off x="10278533" y="5112962"/>
            <a:ext cx="364067" cy="3556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楕円 14">
            <a:extLst>
              <a:ext uri="{FF2B5EF4-FFF2-40B4-BE49-F238E27FC236}">
                <a16:creationId xmlns:a16="http://schemas.microsoft.com/office/drawing/2014/main" id="{CB99F931-57CC-4B3C-5A27-994904DAC284}"/>
              </a:ext>
            </a:extLst>
          </p:cNvPr>
          <p:cNvSpPr/>
          <p:nvPr/>
        </p:nvSpPr>
        <p:spPr>
          <a:xfrm>
            <a:off x="6824132" y="5771840"/>
            <a:ext cx="364067" cy="3556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E710EAC3-ED77-E0A8-1566-F3F9D580FF54}"/>
              </a:ext>
            </a:extLst>
          </p:cNvPr>
          <p:cNvSpPr/>
          <p:nvPr/>
        </p:nvSpPr>
        <p:spPr>
          <a:xfrm>
            <a:off x="10278532" y="6203213"/>
            <a:ext cx="364067" cy="3556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星: 5 pt 2">
            <a:extLst>
              <a:ext uri="{FF2B5EF4-FFF2-40B4-BE49-F238E27FC236}">
                <a16:creationId xmlns:a16="http://schemas.microsoft.com/office/drawing/2014/main" id="{E59DB3DC-A122-62AB-9A3C-5C3B85EADB98}"/>
              </a:ext>
            </a:extLst>
          </p:cNvPr>
          <p:cNvSpPr/>
          <p:nvPr/>
        </p:nvSpPr>
        <p:spPr>
          <a:xfrm>
            <a:off x="6824131" y="2310332"/>
            <a:ext cx="364067" cy="355600"/>
          </a:xfrm>
          <a:prstGeom prst="star5">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星: 5 pt 6">
            <a:extLst>
              <a:ext uri="{FF2B5EF4-FFF2-40B4-BE49-F238E27FC236}">
                <a16:creationId xmlns:a16="http://schemas.microsoft.com/office/drawing/2014/main" id="{6987426B-46E9-D2A4-78CB-536F6D8DB72C}"/>
              </a:ext>
            </a:extLst>
          </p:cNvPr>
          <p:cNvSpPr/>
          <p:nvPr/>
        </p:nvSpPr>
        <p:spPr>
          <a:xfrm>
            <a:off x="6824131" y="4052626"/>
            <a:ext cx="364067" cy="355600"/>
          </a:xfrm>
          <a:prstGeom prst="star5">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星: 5 pt 7">
            <a:extLst>
              <a:ext uri="{FF2B5EF4-FFF2-40B4-BE49-F238E27FC236}">
                <a16:creationId xmlns:a16="http://schemas.microsoft.com/office/drawing/2014/main" id="{B99B747E-2361-2C6D-6652-E549F59FD8B4}"/>
              </a:ext>
            </a:extLst>
          </p:cNvPr>
          <p:cNvSpPr/>
          <p:nvPr/>
        </p:nvSpPr>
        <p:spPr>
          <a:xfrm>
            <a:off x="10282762" y="6160433"/>
            <a:ext cx="364067" cy="355600"/>
          </a:xfrm>
          <a:prstGeom prst="star5">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星: 5 pt 16">
            <a:extLst>
              <a:ext uri="{FF2B5EF4-FFF2-40B4-BE49-F238E27FC236}">
                <a16:creationId xmlns:a16="http://schemas.microsoft.com/office/drawing/2014/main" id="{B72400FD-DCEA-D00B-7545-706FBAE21116}"/>
              </a:ext>
            </a:extLst>
          </p:cNvPr>
          <p:cNvSpPr/>
          <p:nvPr/>
        </p:nvSpPr>
        <p:spPr>
          <a:xfrm>
            <a:off x="10278531" y="4534374"/>
            <a:ext cx="364067" cy="355600"/>
          </a:xfrm>
          <a:prstGeom prst="star5">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35622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0F0D71-BC9D-FD85-4307-A1D5E724EE50}"/>
              </a:ext>
            </a:extLst>
          </p:cNvPr>
          <p:cNvSpPr>
            <a:spLocks noGrp="1"/>
          </p:cNvSpPr>
          <p:nvPr>
            <p:ph type="title"/>
          </p:nvPr>
        </p:nvSpPr>
        <p:spPr>
          <a:xfrm>
            <a:off x="1024128" y="366606"/>
            <a:ext cx="9720072" cy="413851"/>
          </a:xfrm>
        </p:spPr>
        <p:txBody>
          <a:bodyPr>
            <a:normAutofit/>
          </a:bodyPr>
          <a:lstStyle/>
          <a:p>
            <a:r>
              <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rPr>
              <a:t>●「資質の強み」をまとめてみよう</a:t>
            </a:r>
          </a:p>
        </p:txBody>
      </p:sp>
      <p:sp>
        <p:nvSpPr>
          <p:cNvPr id="4" name="タイトル 1">
            <a:extLst>
              <a:ext uri="{FF2B5EF4-FFF2-40B4-BE49-F238E27FC236}">
                <a16:creationId xmlns:a16="http://schemas.microsoft.com/office/drawing/2014/main" id="{A8834CCF-450E-976A-9E0F-A2FA43E7850B}"/>
              </a:ext>
            </a:extLst>
          </p:cNvPr>
          <p:cNvSpPr txBox="1">
            <a:spLocks/>
          </p:cNvSpPr>
          <p:nvPr/>
        </p:nvSpPr>
        <p:spPr>
          <a:xfrm>
            <a:off x="1024128" y="780457"/>
            <a:ext cx="9720072" cy="999230"/>
          </a:xfrm>
          <a:prstGeom prst="rect">
            <a:avLst/>
          </a:prstGeom>
        </p:spPr>
        <p:txBody>
          <a:bodyPr vert="horz" lIns="91440" tIns="45720" rIns="91440" bIns="45720" rtlCol="0" anchor="t">
            <a:normAutofit/>
          </a:bodyPr>
          <a:lst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a:lstStyle>
          <a:p>
            <a:pPr>
              <a:lnSpc>
                <a:spcPct val="120000"/>
              </a:lnSpc>
            </a:pP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3-3.</a:t>
            </a: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①</a:t>
            </a: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3-1</a:t>
            </a: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で回答した「外見」の特徴をアイコンに書き入れてください。</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②</a:t>
            </a: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3-2</a:t>
            </a: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の回答からあなたの「性格」の特徴を</a:t>
            </a: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8</a:t>
            </a: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つ、書き入れてください。</a:t>
            </a:r>
          </a:p>
        </p:txBody>
      </p:sp>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438467" y="6382139"/>
            <a:ext cx="383419" cy="375138"/>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13</a:t>
            </a:fld>
            <a:endParaRPr kumimoji="1" lang="ja-JP" altLang="en-US" sz="1400" dirty="0">
              <a:latin typeface="AR P丸ゴシック体M" panose="020B0600010101010101" pitchFamily="50" charset="-128"/>
              <a:ea typeface="AR P丸ゴシック体M" panose="020B0600010101010101" pitchFamily="50" charset="-128"/>
            </a:endParaRPr>
          </a:p>
        </p:txBody>
      </p:sp>
      <p:pic>
        <p:nvPicPr>
          <p:cNvPr id="19" name="図 18">
            <a:extLst>
              <a:ext uri="{FF2B5EF4-FFF2-40B4-BE49-F238E27FC236}">
                <a16:creationId xmlns:a16="http://schemas.microsoft.com/office/drawing/2014/main" id="{C764D86B-7D27-90DC-67C5-38165D6E5508}"/>
              </a:ext>
            </a:extLst>
          </p:cNvPr>
          <p:cNvPicPr>
            <a:picLocks noChangeAspect="1"/>
          </p:cNvPicPr>
          <p:nvPr/>
        </p:nvPicPr>
        <p:blipFill rotWithShape="1">
          <a:blip r:embed="rId2">
            <a:extLst>
              <a:ext uri="{28A0092B-C50C-407E-A947-70E740481C1C}">
                <a14:useLocalDpi xmlns:a14="http://schemas.microsoft.com/office/drawing/2010/main" val="0"/>
              </a:ext>
            </a:extLst>
          </a:blip>
          <a:srcRect r="74446" b="43333"/>
          <a:stretch/>
        </p:blipFill>
        <p:spPr>
          <a:xfrm>
            <a:off x="2142066" y="1985432"/>
            <a:ext cx="7493000" cy="4673183"/>
          </a:xfrm>
          <a:prstGeom prst="rect">
            <a:avLst/>
          </a:prstGeom>
        </p:spPr>
      </p:pic>
      <p:sp>
        <p:nvSpPr>
          <p:cNvPr id="20" name="テキスト ボックス 19">
            <a:extLst>
              <a:ext uri="{FF2B5EF4-FFF2-40B4-BE49-F238E27FC236}">
                <a16:creationId xmlns:a16="http://schemas.microsoft.com/office/drawing/2014/main" id="{03818874-569A-1830-9720-F48033935B53}"/>
              </a:ext>
            </a:extLst>
          </p:cNvPr>
          <p:cNvSpPr txBox="1"/>
          <p:nvPr/>
        </p:nvSpPr>
        <p:spPr>
          <a:xfrm>
            <a:off x="2556934" y="2959640"/>
            <a:ext cx="1032933" cy="938719"/>
          </a:xfrm>
          <a:prstGeom prst="rect">
            <a:avLst/>
          </a:prstGeom>
          <a:noFill/>
        </p:spPr>
        <p:txBody>
          <a:bodyPr wrap="square" rtlCol="0">
            <a:spAutoFit/>
          </a:bodyPr>
          <a:lstStyle/>
          <a:p>
            <a:r>
              <a:rPr lang="ja-JP" altLang="en-US" sz="1100" b="1" dirty="0">
                <a:latin typeface="AR P丸ゴシック体M" panose="020B0600010101010101" pitchFamily="50" charset="-128"/>
                <a:ea typeface="AR P丸ゴシック体M" panose="020B0600010101010101" pitchFamily="50" charset="-128"/>
              </a:rPr>
              <a:t>〇優しいしゃべり方らしい。声のトーンはいろいろ持ち合わせている</a:t>
            </a:r>
            <a:endParaRPr kumimoji="1" lang="ja-JP" altLang="en-US" sz="1100" b="1" dirty="0"/>
          </a:p>
        </p:txBody>
      </p:sp>
      <p:sp>
        <p:nvSpPr>
          <p:cNvPr id="21" name="テキスト ボックス 20">
            <a:extLst>
              <a:ext uri="{FF2B5EF4-FFF2-40B4-BE49-F238E27FC236}">
                <a16:creationId xmlns:a16="http://schemas.microsoft.com/office/drawing/2014/main" id="{4D5802FE-C850-C213-8E8C-91D4F9817FB3}"/>
              </a:ext>
            </a:extLst>
          </p:cNvPr>
          <p:cNvSpPr txBox="1"/>
          <p:nvPr/>
        </p:nvSpPr>
        <p:spPr>
          <a:xfrm>
            <a:off x="2556934" y="5059373"/>
            <a:ext cx="1032933" cy="430887"/>
          </a:xfrm>
          <a:prstGeom prst="rect">
            <a:avLst/>
          </a:prstGeom>
          <a:noFill/>
        </p:spPr>
        <p:txBody>
          <a:bodyPr wrap="square" rtlCol="0">
            <a:spAutoFit/>
          </a:bodyPr>
          <a:lstStyle/>
          <a:p>
            <a:r>
              <a:rPr lang="ja-JP" altLang="en-US" sz="1100" b="1" dirty="0">
                <a:latin typeface="AR P丸ゴシック体M" panose="020B0600010101010101" pitchFamily="50" charset="-128"/>
                <a:ea typeface="AR P丸ゴシック体M" panose="020B0600010101010101" pitchFamily="50" charset="-128"/>
              </a:rPr>
              <a:t>〇素朴で清潔感がある</a:t>
            </a:r>
            <a:endParaRPr kumimoji="1" lang="ja-JP" altLang="en-US" sz="1100" b="1" dirty="0"/>
          </a:p>
        </p:txBody>
      </p:sp>
      <p:sp>
        <p:nvSpPr>
          <p:cNvPr id="23" name="テキスト ボックス 22">
            <a:extLst>
              <a:ext uri="{FF2B5EF4-FFF2-40B4-BE49-F238E27FC236}">
                <a16:creationId xmlns:a16="http://schemas.microsoft.com/office/drawing/2014/main" id="{109C305F-1EE6-4B5D-0AD4-8D3E5A3A7FA6}"/>
              </a:ext>
            </a:extLst>
          </p:cNvPr>
          <p:cNvSpPr txBox="1"/>
          <p:nvPr/>
        </p:nvSpPr>
        <p:spPr>
          <a:xfrm>
            <a:off x="6002866" y="2756441"/>
            <a:ext cx="1620957" cy="307777"/>
          </a:xfrm>
          <a:prstGeom prst="rect">
            <a:avLst/>
          </a:prstGeom>
          <a:noFill/>
        </p:spPr>
        <p:txBody>
          <a:bodyPr wrap="none" rtlCol="0">
            <a:spAutoFit/>
          </a:bodyPr>
          <a:lstStyle/>
          <a:p>
            <a:r>
              <a:rPr kumimoji="1" lang="ja-JP" altLang="en-US" sz="1400" dirty="0">
                <a:solidFill>
                  <a:schemeClr val="accent4"/>
                </a:solidFill>
              </a:rPr>
              <a:t>性格はポジティブ</a:t>
            </a:r>
          </a:p>
        </p:txBody>
      </p:sp>
      <p:sp>
        <p:nvSpPr>
          <p:cNvPr id="24" name="テキスト ボックス 23">
            <a:extLst>
              <a:ext uri="{FF2B5EF4-FFF2-40B4-BE49-F238E27FC236}">
                <a16:creationId xmlns:a16="http://schemas.microsoft.com/office/drawing/2014/main" id="{62A18854-E786-D0C2-A7B8-D24C68A8B78A}"/>
              </a:ext>
            </a:extLst>
          </p:cNvPr>
          <p:cNvSpPr txBox="1"/>
          <p:nvPr/>
        </p:nvSpPr>
        <p:spPr>
          <a:xfrm>
            <a:off x="6002865" y="3149942"/>
            <a:ext cx="1620957" cy="307777"/>
          </a:xfrm>
          <a:prstGeom prst="rect">
            <a:avLst/>
          </a:prstGeom>
          <a:noFill/>
        </p:spPr>
        <p:txBody>
          <a:bodyPr wrap="none" rtlCol="0">
            <a:spAutoFit/>
          </a:bodyPr>
          <a:lstStyle/>
          <a:p>
            <a:r>
              <a:rPr kumimoji="1" lang="ja-JP" altLang="en-US" sz="1400" dirty="0">
                <a:solidFill>
                  <a:schemeClr val="accent4"/>
                </a:solidFill>
              </a:rPr>
              <a:t>新しいものに敏感</a:t>
            </a:r>
          </a:p>
        </p:txBody>
      </p:sp>
      <p:sp>
        <p:nvSpPr>
          <p:cNvPr id="25" name="テキスト ボックス 24">
            <a:extLst>
              <a:ext uri="{FF2B5EF4-FFF2-40B4-BE49-F238E27FC236}">
                <a16:creationId xmlns:a16="http://schemas.microsoft.com/office/drawing/2014/main" id="{C66321A8-5BA8-E175-0D49-1226D0A1DAD5}"/>
              </a:ext>
            </a:extLst>
          </p:cNvPr>
          <p:cNvSpPr txBox="1"/>
          <p:nvPr/>
        </p:nvSpPr>
        <p:spPr>
          <a:xfrm>
            <a:off x="6002864" y="3544384"/>
            <a:ext cx="1800493" cy="307777"/>
          </a:xfrm>
          <a:prstGeom prst="rect">
            <a:avLst/>
          </a:prstGeom>
          <a:noFill/>
        </p:spPr>
        <p:txBody>
          <a:bodyPr wrap="none" rtlCol="0">
            <a:spAutoFit/>
          </a:bodyPr>
          <a:lstStyle/>
          <a:p>
            <a:r>
              <a:rPr kumimoji="1" lang="ja-JP" altLang="en-US" sz="1400" dirty="0">
                <a:solidFill>
                  <a:schemeClr val="accent4"/>
                </a:solidFill>
              </a:rPr>
              <a:t>ひらめきを重視する</a:t>
            </a:r>
          </a:p>
        </p:txBody>
      </p:sp>
      <p:sp>
        <p:nvSpPr>
          <p:cNvPr id="26" name="テキスト ボックス 25">
            <a:extLst>
              <a:ext uri="{FF2B5EF4-FFF2-40B4-BE49-F238E27FC236}">
                <a16:creationId xmlns:a16="http://schemas.microsoft.com/office/drawing/2014/main" id="{AE267EE6-6EB8-8B22-FF93-91D19FDDAC3C}"/>
              </a:ext>
            </a:extLst>
          </p:cNvPr>
          <p:cNvSpPr txBox="1"/>
          <p:nvPr/>
        </p:nvSpPr>
        <p:spPr>
          <a:xfrm>
            <a:off x="6002863" y="3939880"/>
            <a:ext cx="3057247" cy="307777"/>
          </a:xfrm>
          <a:prstGeom prst="rect">
            <a:avLst/>
          </a:prstGeom>
          <a:noFill/>
        </p:spPr>
        <p:txBody>
          <a:bodyPr wrap="none" rtlCol="0">
            <a:spAutoFit/>
          </a:bodyPr>
          <a:lstStyle/>
          <a:p>
            <a:r>
              <a:rPr kumimoji="1" lang="ja-JP" altLang="en-US" sz="1400" dirty="0">
                <a:solidFill>
                  <a:schemeClr val="accent4"/>
                </a:solidFill>
              </a:rPr>
              <a:t>リサーチ、比較、検討、計画を重視</a:t>
            </a:r>
          </a:p>
        </p:txBody>
      </p:sp>
      <p:sp>
        <p:nvSpPr>
          <p:cNvPr id="27" name="テキスト ボックス 26">
            <a:extLst>
              <a:ext uri="{FF2B5EF4-FFF2-40B4-BE49-F238E27FC236}">
                <a16:creationId xmlns:a16="http://schemas.microsoft.com/office/drawing/2014/main" id="{DC411D3D-3825-7EE2-F58B-34294DBF2749}"/>
              </a:ext>
            </a:extLst>
          </p:cNvPr>
          <p:cNvSpPr txBox="1"/>
          <p:nvPr/>
        </p:nvSpPr>
        <p:spPr>
          <a:xfrm>
            <a:off x="6002862" y="4336348"/>
            <a:ext cx="2339102" cy="307777"/>
          </a:xfrm>
          <a:prstGeom prst="rect">
            <a:avLst/>
          </a:prstGeom>
          <a:noFill/>
        </p:spPr>
        <p:txBody>
          <a:bodyPr wrap="none" rtlCol="0">
            <a:spAutoFit/>
          </a:bodyPr>
          <a:lstStyle/>
          <a:p>
            <a:r>
              <a:rPr kumimoji="1" lang="ja-JP" altLang="en-US" sz="1400" dirty="0">
                <a:solidFill>
                  <a:schemeClr val="accent4"/>
                </a:solidFill>
              </a:rPr>
              <a:t>長期期的にコツコツとやる</a:t>
            </a:r>
          </a:p>
        </p:txBody>
      </p:sp>
      <p:sp>
        <p:nvSpPr>
          <p:cNvPr id="28" name="テキスト ボックス 27">
            <a:extLst>
              <a:ext uri="{FF2B5EF4-FFF2-40B4-BE49-F238E27FC236}">
                <a16:creationId xmlns:a16="http://schemas.microsoft.com/office/drawing/2014/main" id="{23450264-5AD3-FEAE-C8AE-230AC6EA8B3A}"/>
              </a:ext>
            </a:extLst>
          </p:cNvPr>
          <p:cNvSpPr txBox="1"/>
          <p:nvPr/>
        </p:nvSpPr>
        <p:spPr>
          <a:xfrm>
            <a:off x="6002861" y="4732816"/>
            <a:ext cx="1980029" cy="307777"/>
          </a:xfrm>
          <a:prstGeom prst="rect">
            <a:avLst/>
          </a:prstGeom>
          <a:noFill/>
        </p:spPr>
        <p:txBody>
          <a:bodyPr wrap="none" rtlCol="0">
            <a:spAutoFit/>
          </a:bodyPr>
          <a:lstStyle/>
          <a:p>
            <a:r>
              <a:rPr kumimoji="1" lang="ja-JP" altLang="en-US" sz="1400" dirty="0">
                <a:solidFill>
                  <a:schemeClr val="accent4"/>
                </a:solidFill>
              </a:rPr>
              <a:t>人を巻き込むのが好き</a:t>
            </a:r>
          </a:p>
        </p:txBody>
      </p:sp>
      <p:sp>
        <p:nvSpPr>
          <p:cNvPr id="29" name="テキスト ボックス 28">
            <a:extLst>
              <a:ext uri="{FF2B5EF4-FFF2-40B4-BE49-F238E27FC236}">
                <a16:creationId xmlns:a16="http://schemas.microsoft.com/office/drawing/2014/main" id="{3BB50A1A-EC88-14D6-4846-9219B262181B}"/>
              </a:ext>
            </a:extLst>
          </p:cNvPr>
          <p:cNvSpPr txBox="1"/>
          <p:nvPr/>
        </p:nvSpPr>
        <p:spPr>
          <a:xfrm>
            <a:off x="6002861" y="5131662"/>
            <a:ext cx="2877711" cy="307777"/>
          </a:xfrm>
          <a:prstGeom prst="rect">
            <a:avLst/>
          </a:prstGeom>
          <a:noFill/>
        </p:spPr>
        <p:txBody>
          <a:bodyPr wrap="none" rtlCol="0">
            <a:spAutoFit/>
          </a:bodyPr>
          <a:lstStyle/>
          <a:p>
            <a:r>
              <a:rPr kumimoji="1" lang="ja-JP" altLang="en-US" sz="1400" dirty="0">
                <a:solidFill>
                  <a:schemeClr val="accent4"/>
                </a:solidFill>
              </a:rPr>
              <a:t>人を引っ張ることに喜びを感じる</a:t>
            </a:r>
          </a:p>
        </p:txBody>
      </p:sp>
      <p:sp>
        <p:nvSpPr>
          <p:cNvPr id="30" name="テキスト ボックス 29">
            <a:extLst>
              <a:ext uri="{FF2B5EF4-FFF2-40B4-BE49-F238E27FC236}">
                <a16:creationId xmlns:a16="http://schemas.microsoft.com/office/drawing/2014/main" id="{0958EF3C-FB3D-B2DF-F4C8-AC98AD763F86}"/>
              </a:ext>
            </a:extLst>
          </p:cNvPr>
          <p:cNvSpPr txBox="1"/>
          <p:nvPr/>
        </p:nvSpPr>
        <p:spPr>
          <a:xfrm>
            <a:off x="6002861" y="5533997"/>
            <a:ext cx="1800493" cy="307777"/>
          </a:xfrm>
          <a:prstGeom prst="rect">
            <a:avLst/>
          </a:prstGeom>
          <a:noFill/>
        </p:spPr>
        <p:txBody>
          <a:bodyPr wrap="none" rtlCol="0">
            <a:spAutoFit/>
          </a:bodyPr>
          <a:lstStyle/>
          <a:p>
            <a:r>
              <a:rPr kumimoji="1" lang="ja-JP" altLang="en-US" sz="1400" dirty="0">
                <a:solidFill>
                  <a:schemeClr val="accent4"/>
                </a:solidFill>
              </a:rPr>
              <a:t>過程・成長を楽しむ</a:t>
            </a:r>
          </a:p>
        </p:txBody>
      </p:sp>
    </p:spTree>
    <p:extLst>
      <p:ext uri="{BB962C8B-B14F-4D97-AF65-F5344CB8AC3E}">
        <p14:creationId xmlns:p14="http://schemas.microsoft.com/office/powerpoint/2010/main" val="1702796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0F0D71-BC9D-FD85-4307-A1D5E724EE50}"/>
              </a:ext>
            </a:extLst>
          </p:cNvPr>
          <p:cNvSpPr>
            <a:spLocks noGrp="1"/>
          </p:cNvSpPr>
          <p:nvPr>
            <p:ph type="title"/>
          </p:nvPr>
        </p:nvSpPr>
        <p:spPr>
          <a:xfrm>
            <a:off x="1024128" y="366606"/>
            <a:ext cx="9720072" cy="413851"/>
          </a:xfrm>
        </p:spPr>
        <p:txBody>
          <a:bodyPr>
            <a:normAutofit/>
          </a:bodyPr>
          <a:lstStyle/>
          <a:p>
            <a:r>
              <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rPr>
              <a:t>●オシゴト年表</a:t>
            </a:r>
          </a:p>
        </p:txBody>
      </p:sp>
      <p:sp>
        <p:nvSpPr>
          <p:cNvPr id="4" name="タイトル 1">
            <a:extLst>
              <a:ext uri="{FF2B5EF4-FFF2-40B4-BE49-F238E27FC236}">
                <a16:creationId xmlns:a16="http://schemas.microsoft.com/office/drawing/2014/main" id="{A8834CCF-450E-976A-9E0F-A2FA43E7850B}"/>
              </a:ext>
            </a:extLst>
          </p:cNvPr>
          <p:cNvSpPr txBox="1">
            <a:spLocks/>
          </p:cNvSpPr>
          <p:nvPr/>
        </p:nvSpPr>
        <p:spPr>
          <a:xfrm>
            <a:off x="1024128" y="780457"/>
            <a:ext cx="9720072" cy="999230"/>
          </a:xfrm>
          <a:prstGeom prst="rect">
            <a:avLst/>
          </a:prstGeom>
        </p:spPr>
        <p:txBody>
          <a:bodyPr vert="horz" lIns="91440" tIns="45720" rIns="91440" bIns="45720" rtlCol="0" anchor="t">
            <a:normAutofit/>
          </a:bodyPr>
          <a:lst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a:lstStyle>
          <a:p>
            <a:pPr>
              <a:lnSpc>
                <a:spcPct val="120000"/>
              </a:lnSpc>
            </a:pP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4-1.</a:t>
            </a: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これまでにやったことのある仕事について、下記の表にある項目をひとまず埋めてきてください。</a:t>
            </a:r>
          </a:p>
        </p:txBody>
      </p:sp>
      <p:graphicFrame>
        <p:nvGraphicFramePr>
          <p:cNvPr id="5" name="表 5">
            <a:extLst>
              <a:ext uri="{FF2B5EF4-FFF2-40B4-BE49-F238E27FC236}">
                <a16:creationId xmlns:a16="http://schemas.microsoft.com/office/drawing/2014/main" id="{DB8D1096-67FB-335F-2DEB-1967A633FF03}"/>
              </a:ext>
            </a:extLst>
          </p:cNvPr>
          <p:cNvGraphicFramePr>
            <a:graphicFrameLocks noGrp="1"/>
          </p:cNvGraphicFramePr>
          <p:nvPr>
            <p:extLst>
              <p:ext uri="{D42A27DB-BD31-4B8C-83A1-F6EECF244321}">
                <p14:modId xmlns:p14="http://schemas.microsoft.com/office/powerpoint/2010/main" val="3001462200"/>
              </p:ext>
            </p:extLst>
          </p:nvPr>
        </p:nvGraphicFramePr>
        <p:xfrm>
          <a:off x="1209854" y="1603225"/>
          <a:ext cx="9348619" cy="5160774"/>
        </p:xfrm>
        <a:graphic>
          <a:graphicData uri="http://schemas.openxmlformats.org/drawingml/2006/table">
            <a:tbl>
              <a:tblPr firstRow="1" bandRow="1">
                <a:tableStyleId>{5C22544A-7EE6-4342-B048-85BDC9FD1C3A}</a:tableStyleId>
              </a:tblPr>
              <a:tblGrid>
                <a:gridCol w="529391">
                  <a:extLst>
                    <a:ext uri="{9D8B030D-6E8A-4147-A177-3AD203B41FA5}">
                      <a16:colId xmlns:a16="http://schemas.microsoft.com/office/drawing/2014/main" val="2483545507"/>
                    </a:ext>
                  </a:extLst>
                </a:gridCol>
                <a:gridCol w="1684421">
                  <a:extLst>
                    <a:ext uri="{9D8B030D-6E8A-4147-A177-3AD203B41FA5}">
                      <a16:colId xmlns:a16="http://schemas.microsoft.com/office/drawing/2014/main" val="2938147109"/>
                    </a:ext>
                  </a:extLst>
                </a:gridCol>
                <a:gridCol w="1421081">
                  <a:extLst>
                    <a:ext uri="{9D8B030D-6E8A-4147-A177-3AD203B41FA5}">
                      <a16:colId xmlns:a16="http://schemas.microsoft.com/office/drawing/2014/main" val="3940188047"/>
                    </a:ext>
                  </a:extLst>
                </a:gridCol>
                <a:gridCol w="1428432">
                  <a:extLst>
                    <a:ext uri="{9D8B030D-6E8A-4147-A177-3AD203B41FA5}">
                      <a16:colId xmlns:a16="http://schemas.microsoft.com/office/drawing/2014/main" val="1337522500"/>
                    </a:ext>
                  </a:extLst>
                </a:gridCol>
                <a:gridCol w="1428432">
                  <a:extLst>
                    <a:ext uri="{9D8B030D-6E8A-4147-A177-3AD203B41FA5}">
                      <a16:colId xmlns:a16="http://schemas.microsoft.com/office/drawing/2014/main" val="2187363660"/>
                    </a:ext>
                  </a:extLst>
                </a:gridCol>
                <a:gridCol w="1428430">
                  <a:extLst>
                    <a:ext uri="{9D8B030D-6E8A-4147-A177-3AD203B41FA5}">
                      <a16:colId xmlns:a16="http://schemas.microsoft.com/office/drawing/2014/main" val="1284458540"/>
                    </a:ext>
                  </a:extLst>
                </a:gridCol>
                <a:gridCol w="1428432">
                  <a:extLst>
                    <a:ext uri="{9D8B030D-6E8A-4147-A177-3AD203B41FA5}">
                      <a16:colId xmlns:a16="http://schemas.microsoft.com/office/drawing/2014/main" val="2892521645"/>
                    </a:ext>
                  </a:extLst>
                </a:gridCol>
              </a:tblGrid>
              <a:tr h="441162">
                <a:tc gridSpan="2">
                  <a:txBody>
                    <a:bodyPr/>
                    <a:lstStyle/>
                    <a:p>
                      <a:endParaRPr kumimoji="1" lang="ja-JP" altLang="en-US" dirty="0">
                        <a:latin typeface="AR P丸ゴシック体M" panose="020B0600010101010101" pitchFamily="50" charset="-128"/>
                        <a:ea typeface="AR P丸ゴシック体M" panose="020B0600010101010101" pitchFamily="50" charset="-128"/>
                      </a:endParaRPr>
                    </a:p>
                  </a:txBody>
                  <a:tcPr/>
                </a:tc>
                <a:tc hMerge="1">
                  <a:txBody>
                    <a:bodyPr/>
                    <a:lstStyle/>
                    <a:p>
                      <a:endParaRPr kumimoji="1" lang="ja-JP" altLang="en-US" dirty="0">
                        <a:latin typeface="AR P丸ゴシック体M" panose="020B0600010101010101" pitchFamily="50" charset="-128"/>
                        <a:ea typeface="AR P丸ゴシック体M" panose="020B0600010101010101" pitchFamily="50" charset="-128"/>
                      </a:endParaRPr>
                    </a:p>
                  </a:txBody>
                  <a:tcPr/>
                </a:tc>
                <a:tc>
                  <a:txBody>
                    <a:bodyPr/>
                    <a:lstStyle/>
                    <a:p>
                      <a:pPr algn="ctr"/>
                      <a:r>
                        <a:rPr kumimoji="1" lang="ja-JP" altLang="en-US" dirty="0">
                          <a:latin typeface="AR P丸ゴシック体M" panose="020B0600010101010101" pitchFamily="50" charset="-128"/>
                          <a:ea typeface="AR P丸ゴシック体M" panose="020B0600010101010101" pitchFamily="50" charset="-128"/>
                        </a:rPr>
                        <a:t>仕事①</a:t>
                      </a:r>
                    </a:p>
                  </a:txBody>
                  <a:tcPr anchor="ctr"/>
                </a:tc>
                <a:tc>
                  <a:txBody>
                    <a:bodyPr/>
                    <a:lstStyle/>
                    <a:p>
                      <a:pPr algn="ctr"/>
                      <a:r>
                        <a:rPr kumimoji="1" lang="ja-JP" altLang="en-US" dirty="0">
                          <a:latin typeface="AR P丸ゴシック体M" panose="020B0600010101010101" pitchFamily="50" charset="-128"/>
                          <a:ea typeface="AR P丸ゴシック体M" panose="020B0600010101010101" pitchFamily="50" charset="-128"/>
                        </a:rPr>
                        <a:t>仕事②</a:t>
                      </a:r>
                    </a:p>
                  </a:txBody>
                  <a:tcPr anchor="ctr"/>
                </a:tc>
                <a:tc>
                  <a:txBody>
                    <a:bodyPr/>
                    <a:lstStyle/>
                    <a:p>
                      <a:pPr algn="ctr"/>
                      <a:r>
                        <a:rPr kumimoji="1" lang="ja-JP" altLang="en-US" dirty="0">
                          <a:latin typeface="AR P丸ゴシック体M" panose="020B0600010101010101" pitchFamily="50" charset="-128"/>
                          <a:ea typeface="AR P丸ゴシック体M" panose="020B0600010101010101" pitchFamily="50" charset="-128"/>
                        </a:rPr>
                        <a:t>仕事③</a:t>
                      </a:r>
                    </a:p>
                  </a:txBody>
                  <a:tcPr anchor="ctr"/>
                </a:tc>
                <a:tc>
                  <a:txBody>
                    <a:bodyPr/>
                    <a:lstStyle/>
                    <a:p>
                      <a:pPr algn="ctr"/>
                      <a:r>
                        <a:rPr kumimoji="1" lang="ja-JP" altLang="en-US" dirty="0">
                          <a:latin typeface="AR P丸ゴシック体M" panose="020B0600010101010101" pitchFamily="50" charset="-128"/>
                          <a:ea typeface="AR P丸ゴシック体M" panose="020B0600010101010101" pitchFamily="50" charset="-128"/>
                        </a:rPr>
                        <a:t>仕事④</a:t>
                      </a:r>
                    </a:p>
                  </a:txBody>
                  <a:tcPr anchor="ctr"/>
                </a:tc>
                <a:tc>
                  <a:txBody>
                    <a:bodyPr/>
                    <a:lstStyle/>
                    <a:p>
                      <a:pPr algn="ctr"/>
                      <a:r>
                        <a:rPr kumimoji="1" lang="ja-JP" altLang="en-US" dirty="0">
                          <a:latin typeface="AR P丸ゴシック体M" panose="020B0600010101010101" pitchFamily="50" charset="-128"/>
                          <a:ea typeface="AR P丸ゴシック体M" panose="020B0600010101010101" pitchFamily="50" charset="-128"/>
                        </a:rPr>
                        <a:t>仕事⑤</a:t>
                      </a:r>
                    </a:p>
                  </a:txBody>
                  <a:tcPr anchor="ctr"/>
                </a:tc>
                <a:extLst>
                  <a:ext uri="{0D108BD9-81ED-4DB2-BD59-A6C34878D82A}">
                    <a16:rowId xmlns:a16="http://schemas.microsoft.com/office/drawing/2014/main" val="3199098671"/>
                  </a:ext>
                </a:extLst>
              </a:tr>
              <a:tr h="441162">
                <a:tc rowSpan="5">
                  <a:txBody>
                    <a:bodyPr/>
                    <a:lstStyle/>
                    <a:p>
                      <a:pPr algn="ctr"/>
                      <a:r>
                        <a:rPr kumimoji="1" lang="ja-JP" altLang="en-US" sz="1800" dirty="0">
                          <a:latin typeface="AR P丸ゴシック体M" panose="020B0600010101010101" pitchFamily="50" charset="-128"/>
                          <a:ea typeface="AR P丸ゴシック体M" panose="020B0600010101010101" pitchFamily="50" charset="-128"/>
                        </a:rPr>
                        <a:t>経験</a:t>
                      </a:r>
                    </a:p>
                  </a:txBody>
                  <a:tcPr anchor="ctr">
                    <a:solidFill>
                      <a:schemeClr val="accent1">
                        <a:lumMod val="40000"/>
                        <a:lumOff val="60000"/>
                      </a:schemeClr>
                    </a:solidFill>
                  </a:tcPr>
                </a:tc>
                <a:tc>
                  <a:txBody>
                    <a:bodyPr/>
                    <a:lstStyle/>
                    <a:p>
                      <a:r>
                        <a:rPr kumimoji="1" lang="ja-JP" altLang="en-US" sz="1600" dirty="0">
                          <a:latin typeface="AR P丸ゴシック体M" panose="020B0600010101010101" pitchFamily="50" charset="-128"/>
                          <a:ea typeface="AR P丸ゴシック体M" panose="020B0600010101010101" pitchFamily="50" charset="-128"/>
                        </a:rPr>
                        <a:t>会社名</a:t>
                      </a:r>
                    </a:p>
                  </a:txBody>
                  <a:tcP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Ｃ社</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Ｍ社</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Ｊ社</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Ｏ社</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訓練校</a:t>
                      </a:r>
                    </a:p>
                  </a:txBody>
                  <a:tcPr anchor="ctr"/>
                </a:tc>
                <a:extLst>
                  <a:ext uri="{0D108BD9-81ED-4DB2-BD59-A6C34878D82A}">
                    <a16:rowId xmlns:a16="http://schemas.microsoft.com/office/drawing/2014/main" val="3584445045"/>
                  </a:ext>
                </a:extLst>
              </a:tr>
              <a:tr h="441162">
                <a:tc vMerge="1">
                  <a:txBody>
                    <a:bodyPr/>
                    <a:lstStyle/>
                    <a:p>
                      <a:pPr algn="l"/>
                      <a:endParaRPr kumimoji="1" lang="ja-JP" altLang="en-US" sz="1800" dirty="0">
                        <a:latin typeface="AR P丸ゴシック体M" panose="020B0600010101010101" pitchFamily="50" charset="-128"/>
                        <a:ea typeface="AR P丸ゴシック体M" panose="020B0600010101010101" pitchFamily="50" charset="-128"/>
                      </a:endParaRPr>
                    </a:p>
                  </a:txBody>
                  <a:tcPr/>
                </a:tc>
                <a:tc>
                  <a:txBody>
                    <a:bodyPr/>
                    <a:lstStyle/>
                    <a:p>
                      <a:r>
                        <a:rPr kumimoji="1" lang="ja-JP" altLang="en-US" sz="1600" dirty="0">
                          <a:latin typeface="AR P丸ゴシック体M" panose="020B0600010101010101" pitchFamily="50" charset="-128"/>
                          <a:ea typeface="AR P丸ゴシック体M" panose="020B0600010101010101" pitchFamily="50" charset="-128"/>
                        </a:rPr>
                        <a:t>年数</a:t>
                      </a:r>
                    </a:p>
                  </a:txBody>
                  <a:tcP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１年</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１年</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１年</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３年</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２年</a:t>
                      </a:r>
                    </a:p>
                  </a:txBody>
                  <a:tcPr anchor="ctr"/>
                </a:tc>
                <a:extLst>
                  <a:ext uri="{0D108BD9-81ED-4DB2-BD59-A6C34878D82A}">
                    <a16:rowId xmlns:a16="http://schemas.microsoft.com/office/drawing/2014/main" val="769923306"/>
                  </a:ext>
                </a:extLst>
              </a:tr>
              <a:tr h="441162">
                <a:tc vMerge="1">
                  <a:txBody>
                    <a:bodyPr/>
                    <a:lstStyle/>
                    <a:p>
                      <a:pPr algn="l"/>
                      <a:endParaRPr kumimoji="1" lang="ja-JP" altLang="en-US" sz="1800" dirty="0">
                        <a:latin typeface="AR P丸ゴシック体M" panose="020B0600010101010101" pitchFamily="50" charset="-128"/>
                        <a:ea typeface="AR P丸ゴシック体M" panose="020B0600010101010101" pitchFamily="50" charset="-128"/>
                      </a:endParaRPr>
                    </a:p>
                  </a:txBody>
                  <a:tcPr/>
                </a:tc>
                <a:tc>
                  <a:txBody>
                    <a:bodyPr/>
                    <a:lstStyle/>
                    <a:p>
                      <a:r>
                        <a:rPr kumimoji="1" lang="ja-JP" altLang="en-US" sz="1600" dirty="0">
                          <a:latin typeface="AR P丸ゴシック体M" panose="020B0600010101010101" pitchFamily="50" charset="-128"/>
                          <a:ea typeface="AR P丸ゴシック体M" panose="020B0600010101010101" pitchFamily="50" charset="-128"/>
                        </a:rPr>
                        <a:t>業界</a:t>
                      </a:r>
                    </a:p>
                  </a:txBody>
                  <a:tcP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建設</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電器</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精密機器</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福祉</a:t>
                      </a:r>
                    </a:p>
                  </a:txBody>
                  <a:tcPr anchor="ctr"/>
                </a:tc>
                <a:tc>
                  <a:txBody>
                    <a:bodyPr/>
                    <a:lstStyle/>
                    <a:p>
                      <a:pPr algn="ctr"/>
                      <a:r>
                        <a:rPr kumimoji="1" lang="en-US" altLang="ja-JP" sz="1200" b="1" dirty="0">
                          <a:latin typeface="AR P丸ゴシック体M" panose="020B0600010101010101" pitchFamily="50" charset="-128"/>
                          <a:ea typeface="AR P丸ゴシック体M" panose="020B0600010101010101" pitchFamily="50" charset="-128"/>
                        </a:rPr>
                        <a:t>IT</a:t>
                      </a:r>
                      <a:endParaRPr kumimoji="1" lang="ja-JP" altLang="en-US" sz="1200" b="1" dirty="0">
                        <a:latin typeface="AR P丸ゴシック体M" panose="020B0600010101010101" pitchFamily="50" charset="-128"/>
                        <a:ea typeface="AR P丸ゴシック体M" panose="020B0600010101010101" pitchFamily="50" charset="-128"/>
                      </a:endParaRPr>
                    </a:p>
                  </a:txBody>
                  <a:tcPr anchor="ctr"/>
                </a:tc>
                <a:extLst>
                  <a:ext uri="{0D108BD9-81ED-4DB2-BD59-A6C34878D82A}">
                    <a16:rowId xmlns:a16="http://schemas.microsoft.com/office/drawing/2014/main" val="3146469863"/>
                  </a:ext>
                </a:extLst>
              </a:tr>
              <a:tr h="441162">
                <a:tc vMerge="1">
                  <a:txBody>
                    <a:bodyPr/>
                    <a:lstStyle/>
                    <a:p>
                      <a:pPr algn="l"/>
                      <a:endParaRPr kumimoji="1" lang="ja-JP" altLang="en-US" sz="1800" dirty="0">
                        <a:latin typeface="AR P丸ゴシック体M" panose="020B0600010101010101" pitchFamily="50" charset="-128"/>
                        <a:ea typeface="AR P丸ゴシック体M" panose="020B0600010101010101" pitchFamily="50" charset="-128"/>
                      </a:endParaRPr>
                    </a:p>
                  </a:txBody>
                  <a:tcPr/>
                </a:tc>
                <a:tc>
                  <a:txBody>
                    <a:bodyPr/>
                    <a:lstStyle/>
                    <a:p>
                      <a:r>
                        <a:rPr kumimoji="1" lang="ja-JP" altLang="en-US" sz="1600" dirty="0">
                          <a:latin typeface="AR P丸ゴシック体M" panose="020B0600010101010101" pitchFamily="50" charset="-128"/>
                          <a:ea typeface="AR P丸ゴシック体M" panose="020B0600010101010101" pitchFamily="50" charset="-128"/>
                        </a:rPr>
                        <a:t>役職・役割</a:t>
                      </a:r>
                    </a:p>
                  </a:txBody>
                  <a:tcP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一般社員</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派遣社員</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派遣社員</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指導員</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生徒</a:t>
                      </a:r>
                    </a:p>
                  </a:txBody>
                  <a:tcPr anchor="ctr"/>
                </a:tc>
                <a:extLst>
                  <a:ext uri="{0D108BD9-81ED-4DB2-BD59-A6C34878D82A}">
                    <a16:rowId xmlns:a16="http://schemas.microsoft.com/office/drawing/2014/main" val="504465864"/>
                  </a:ext>
                </a:extLst>
              </a:tr>
              <a:tr h="441162">
                <a:tc vMerge="1">
                  <a:txBody>
                    <a:bodyPr/>
                    <a:lstStyle/>
                    <a:p>
                      <a:pPr algn="l"/>
                      <a:endParaRPr kumimoji="1" lang="ja-JP" altLang="en-US" sz="1800" dirty="0">
                        <a:latin typeface="AR P丸ゴシック体M" panose="020B0600010101010101" pitchFamily="50" charset="-128"/>
                        <a:ea typeface="AR P丸ゴシック体M" panose="020B0600010101010101" pitchFamily="50" charset="-128"/>
                      </a:endParaRPr>
                    </a:p>
                  </a:txBody>
                  <a:tcPr/>
                </a:tc>
                <a:tc>
                  <a:txBody>
                    <a:bodyPr/>
                    <a:lstStyle/>
                    <a:p>
                      <a:r>
                        <a:rPr kumimoji="1" lang="ja-JP" altLang="en-US" sz="1600" dirty="0">
                          <a:latin typeface="AR P丸ゴシック体M" panose="020B0600010101010101" pitchFamily="50" charset="-128"/>
                          <a:ea typeface="AR P丸ゴシック体M" panose="020B0600010101010101" pitchFamily="50" charset="-128"/>
                        </a:rPr>
                        <a:t>主な仕事内容</a:t>
                      </a:r>
                    </a:p>
                  </a:txBody>
                  <a:tcP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図面の作成</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部品の性能調査</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部品の検査</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事務＆スタッフ</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お勉強</a:t>
                      </a:r>
                    </a:p>
                  </a:txBody>
                  <a:tcPr anchor="ctr"/>
                </a:tc>
                <a:extLst>
                  <a:ext uri="{0D108BD9-81ED-4DB2-BD59-A6C34878D82A}">
                    <a16:rowId xmlns:a16="http://schemas.microsoft.com/office/drawing/2014/main" val="1007915662"/>
                  </a:ext>
                </a:extLst>
              </a:tr>
              <a:tr h="441162">
                <a:tc rowSpan="3">
                  <a:txBody>
                    <a:bodyPr/>
                    <a:lstStyle/>
                    <a:p>
                      <a:pPr algn="ctr"/>
                      <a:r>
                        <a:rPr kumimoji="1" lang="ja-JP" altLang="en-US" sz="1800" dirty="0">
                          <a:latin typeface="AR P丸ゴシック体M" panose="020B0600010101010101" pitchFamily="50" charset="-128"/>
                          <a:ea typeface="AR P丸ゴシック体M" panose="020B0600010101010101" pitchFamily="50" charset="-128"/>
                        </a:rPr>
                        <a:t>知識</a:t>
                      </a:r>
                      <a:endParaRPr kumimoji="1" lang="en-US" altLang="ja-JP" sz="1800" dirty="0">
                        <a:latin typeface="AR P丸ゴシック体M" panose="020B0600010101010101" pitchFamily="50" charset="-128"/>
                        <a:ea typeface="AR P丸ゴシック体M" panose="020B0600010101010101" pitchFamily="50" charset="-128"/>
                      </a:endParaRPr>
                    </a:p>
                    <a:p>
                      <a:pPr algn="ctr"/>
                      <a:r>
                        <a:rPr kumimoji="1" lang="ja-JP" altLang="en-US" sz="1800" dirty="0">
                          <a:latin typeface="AR P丸ゴシック体M" panose="020B0600010101010101" pitchFamily="50" charset="-128"/>
                          <a:ea typeface="AR P丸ゴシック体M" panose="020B0600010101010101" pitchFamily="50" charset="-128"/>
                        </a:rPr>
                        <a:t>／</a:t>
                      </a:r>
                      <a:r>
                        <a:rPr kumimoji="1" lang="ja-JP" altLang="en-US" sz="1400" dirty="0">
                          <a:latin typeface="AR P丸ゴシック体M" panose="020B0600010101010101" pitchFamily="50" charset="-128"/>
                          <a:ea typeface="AR P丸ゴシック体M" panose="020B0600010101010101" pitchFamily="50" charset="-128"/>
                        </a:rPr>
                        <a:t>スキル</a:t>
                      </a:r>
                    </a:p>
                  </a:txBody>
                  <a:tcPr anchor="ctr">
                    <a:solidFill>
                      <a:schemeClr val="accent1">
                        <a:lumMod val="40000"/>
                        <a:lumOff val="60000"/>
                      </a:schemeClr>
                    </a:solidFill>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よく使用したソフト・ツール</a:t>
                      </a:r>
                    </a:p>
                  </a:txBody>
                  <a:tcPr/>
                </a:tc>
                <a:tc>
                  <a:txBody>
                    <a:bodyPr/>
                    <a:lstStyle/>
                    <a:p>
                      <a:pPr algn="ctr"/>
                      <a:r>
                        <a:rPr kumimoji="1" lang="en-US" altLang="ja-JP" sz="1200" b="1" dirty="0">
                          <a:latin typeface="AR P丸ゴシック体M" panose="020B0600010101010101" pitchFamily="50" charset="-128"/>
                          <a:ea typeface="AR P丸ゴシック体M" panose="020B0600010101010101" pitchFamily="50" charset="-128"/>
                        </a:rPr>
                        <a:t>CAD</a:t>
                      </a:r>
                      <a:endParaRPr kumimoji="1" lang="ja-JP" altLang="en-US" sz="1200" b="1" dirty="0">
                        <a:latin typeface="AR P丸ゴシック体M" panose="020B0600010101010101" pitchFamily="50" charset="-128"/>
                        <a:ea typeface="AR P丸ゴシック体M" panose="020B0600010101010101" pitchFamily="50" charset="-128"/>
                      </a:endParaRPr>
                    </a:p>
                  </a:txBody>
                  <a:tcPr anchor="ctr"/>
                </a:tc>
                <a:tc>
                  <a:txBody>
                    <a:bodyPr/>
                    <a:lstStyle/>
                    <a:p>
                      <a:pPr algn="ctr"/>
                      <a:r>
                        <a:rPr kumimoji="1" lang="en-US" altLang="ja-JP" sz="1200" b="1" dirty="0">
                          <a:latin typeface="AR P丸ゴシック体M" panose="020B0600010101010101" pitchFamily="50" charset="-128"/>
                          <a:ea typeface="AR P丸ゴシック体M" panose="020B0600010101010101" pitchFamily="50" charset="-128"/>
                        </a:rPr>
                        <a:t>Excel</a:t>
                      </a:r>
                      <a:endParaRPr kumimoji="1" lang="ja-JP" altLang="en-US" sz="1200" b="1" dirty="0">
                        <a:latin typeface="AR P丸ゴシック体M" panose="020B0600010101010101" pitchFamily="50" charset="-128"/>
                        <a:ea typeface="AR P丸ゴシック体M" panose="020B0600010101010101" pitchFamily="50" charset="-128"/>
                      </a:endParaRPr>
                    </a:p>
                  </a:txBody>
                  <a:tcPr anchor="ctr"/>
                </a:tc>
                <a:tc>
                  <a:txBody>
                    <a:bodyPr/>
                    <a:lstStyle/>
                    <a:p>
                      <a:pPr algn="ctr"/>
                      <a:r>
                        <a:rPr kumimoji="1" lang="en-US" altLang="ja-JP" sz="1200" b="1" dirty="0">
                          <a:latin typeface="AR P丸ゴシック体M" panose="020B0600010101010101" pitchFamily="50" charset="-128"/>
                          <a:ea typeface="AR P丸ゴシック体M" panose="020B0600010101010101" pitchFamily="50" charset="-128"/>
                        </a:rPr>
                        <a:t>-</a:t>
                      </a:r>
                      <a:endParaRPr kumimoji="1" lang="ja-JP" altLang="en-US" sz="1200" b="1" dirty="0">
                        <a:latin typeface="AR P丸ゴシック体M" panose="020B0600010101010101" pitchFamily="50" charset="-128"/>
                        <a:ea typeface="AR P丸ゴシック体M" panose="020B0600010101010101" pitchFamily="50" charset="-128"/>
                      </a:endParaRPr>
                    </a:p>
                  </a:txBody>
                  <a:tcPr anchor="ctr"/>
                </a:tc>
                <a:tc>
                  <a:txBody>
                    <a:bodyPr/>
                    <a:lstStyle/>
                    <a:p>
                      <a:pPr algn="ctr"/>
                      <a:r>
                        <a:rPr kumimoji="1" lang="en-US" altLang="ja-JP" sz="1200" b="1" dirty="0">
                          <a:latin typeface="AR P丸ゴシック体M" panose="020B0600010101010101" pitchFamily="50" charset="-128"/>
                          <a:ea typeface="AR P丸ゴシック体M" panose="020B0600010101010101" pitchFamily="50" charset="-128"/>
                        </a:rPr>
                        <a:t>Word</a:t>
                      </a:r>
                      <a:r>
                        <a:rPr kumimoji="1" lang="ja-JP" altLang="en-US" sz="1200" b="1" dirty="0">
                          <a:latin typeface="AR P丸ゴシック体M" panose="020B0600010101010101" pitchFamily="50" charset="-128"/>
                          <a:ea typeface="AR P丸ゴシック体M" panose="020B0600010101010101" pitchFamily="50" charset="-128"/>
                        </a:rPr>
                        <a:t>・</a:t>
                      </a:r>
                      <a:r>
                        <a:rPr kumimoji="1" lang="en-US" altLang="ja-JP" sz="1200" b="1" dirty="0">
                          <a:latin typeface="AR P丸ゴシック体M" panose="020B0600010101010101" pitchFamily="50" charset="-128"/>
                          <a:ea typeface="AR P丸ゴシック体M" panose="020B0600010101010101" pitchFamily="50" charset="-128"/>
                        </a:rPr>
                        <a:t>Excel</a:t>
                      </a:r>
                      <a:endParaRPr kumimoji="1" lang="ja-JP" altLang="en-US" sz="1200" b="1" dirty="0">
                        <a:latin typeface="AR P丸ゴシック体M" panose="020B0600010101010101" pitchFamily="50" charset="-128"/>
                        <a:ea typeface="AR P丸ゴシック体M" panose="020B0600010101010101" pitchFamily="50" charset="-128"/>
                      </a:endParaRP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いろいろ</a:t>
                      </a:r>
                    </a:p>
                  </a:txBody>
                  <a:tcPr anchor="ctr"/>
                </a:tc>
                <a:extLst>
                  <a:ext uri="{0D108BD9-81ED-4DB2-BD59-A6C34878D82A}">
                    <a16:rowId xmlns:a16="http://schemas.microsoft.com/office/drawing/2014/main" val="3434927251"/>
                  </a:ext>
                </a:extLst>
              </a:tr>
              <a:tr h="441162">
                <a:tc vMerge="1">
                  <a:txBody>
                    <a:bodyPr/>
                    <a:lstStyle/>
                    <a:p>
                      <a:pPr algn="l"/>
                      <a:endParaRPr kumimoji="1" lang="ja-JP" altLang="en-US" sz="1800" dirty="0">
                        <a:latin typeface="AR P丸ゴシック体M" panose="020B0600010101010101" pitchFamily="50" charset="-128"/>
                        <a:ea typeface="AR P丸ゴシック体M" panose="020B0600010101010101" pitchFamily="50" charset="-128"/>
                      </a:endParaRP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とくに身についたと感じる知識</a:t>
                      </a:r>
                    </a:p>
                  </a:txBody>
                  <a:tcP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土木図面の作成</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はんだ付け</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機械図面の見方</a:t>
                      </a:r>
                    </a:p>
                  </a:txBody>
                  <a:tcPr anchor="ctr"/>
                </a:tc>
                <a:tc>
                  <a:txBody>
                    <a:bodyPr/>
                    <a:lstStyle/>
                    <a:p>
                      <a:pPr algn="ctr"/>
                      <a:r>
                        <a:rPr kumimoji="1" lang="ja-JP" altLang="en-US" sz="900" b="1" dirty="0">
                          <a:latin typeface="AR P丸ゴシック体M" panose="020B0600010101010101" pitchFamily="50" charset="-128"/>
                          <a:ea typeface="AR P丸ゴシック体M" panose="020B0600010101010101" pitchFamily="50" charset="-128"/>
                        </a:rPr>
                        <a:t>ピア・カウンセリング</a:t>
                      </a: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いろいろ</a:t>
                      </a:r>
                    </a:p>
                  </a:txBody>
                  <a:tcPr anchor="ctr"/>
                </a:tc>
                <a:extLst>
                  <a:ext uri="{0D108BD9-81ED-4DB2-BD59-A6C34878D82A}">
                    <a16:rowId xmlns:a16="http://schemas.microsoft.com/office/drawing/2014/main" val="2079925562"/>
                  </a:ext>
                </a:extLst>
              </a:tr>
              <a:tr h="441162">
                <a:tc vMerge="1">
                  <a:txBody>
                    <a:bodyPr/>
                    <a:lstStyle/>
                    <a:p>
                      <a:pPr algn="l"/>
                      <a:endParaRPr kumimoji="1" lang="ja-JP" altLang="en-US" sz="1800" dirty="0">
                        <a:latin typeface="AR P丸ゴシック体M" panose="020B0600010101010101" pitchFamily="50" charset="-128"/>
                        <a:ea typeface="AR P丸ゴシック体M" panose="020B0600010101010101" pitchFamily="50" charset="-128"/>
                      </a:endParaRP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とくに身についたと感じるスキル</a:t>
                      </a:r>
                    </a:p>
                  </a:txBody>
                  <a:tcP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土木図面の作成</a:t>
                      </a:r>
                    </a:p>
                  </a:txBody>
                  <a:tcPr anchor="ctr"/>
                </a:tc>
                <a:tc>
                  <a:txBody>
                    <a:bodyPr/>
                    <a:lstStyle/>
                    <a:p>
                      <a:pPr algn="ctr"/>
                      <a:r>
                        <a:rPr kumimoji="1" lang="en-US" altLang="ja-JP" sz="1200" b="1" dirty="0">
                          <a:latin typeface="AR P丸ゴシック体M" panose="020B0600010101010101" pitchFamily="50" charset="-128"/>
                          <a:ea typeface="AR P丸ゴシック体M" panose="020B0600010101010101" pitchFamily="50" charset="-128"/>
                        </a:rPr>
                        <a:t>ISO</a:t>
                      </a:r>
                      <a:r>
                        <a:rPr kumimoji="1" lang="ja-JP" altLang="en-US" sz="1200" b="1" dirty="0">
                          <a:latin typeface="AR P丸ゴシック体M" panose="020B0600010101010101" pitchFamily="50" charset="-128"/>
                          <a:ea typeface="AR P丸ゴシック体M" panose="020B0600010101010101" pitchFamily="50" charset="-128"/>
                        </a:rPr>
                        <a:t>に基づいた図面管理</a:t>
                      </a:r>
                    </a:p>
                  </a:txBody>
                  <a:tcPr anchor="ctr"/>
                </a:tc>
                <a:tc>
                  <a:txBody>
                    <a:bodyPr/>
                    <a:lstStyle/>
                    <a:p>
                      <a:pPr algn="ctr"/>
                      <a:r>
                        <a:rPr kumimoji="1" lang="en-US" altLang="ja-JP" sz="1200" b="1" dirty="0">
                          <a:latin typeface="AR P丸ゴシック体M" panose="020B0600010101010101" pitchFamily="50" charset="-128"/>
                          <a:ea typeface="AR P丸ゴシック体M" panose="020B0600010101010101" pitchFamily="50" charset="-128"/>
                        </a:rPr>
                        <a:t>-</a:t>
                      </a:r>
                      <a:endParaRPr kumimoji="1" lang="ja-JP" altLang="en-US" sz="1200" b="1" dirty="0">
                        <a:latin typeface="AR P丸ゴシック体M" panose="020B0600010101010101" pitchFamily="50" charset="-128"/>
                        <a:ea typeface="AR P丸ゴシック体M" panose="020B0600010101010101" pitchFamily="50" charset="-128"/>
                      </a:endParaRPr>
                    </a:p>
                  </a:txBody>
                  <a:tcPr anchor="ctr"/>
                </a:tc>
                <a:tc>
                  <a:txBody>
                    <a:bodyPr/>
                    <a:lstStyle/>
                    <a:p>
                      <a:pPr algn="ctr"/>
                      <a:r>
                        <a:rPr kumimoji="1" lang="ja-JP" altLang="en-US" sz="1200" b="1" dirty="0">
                          <a:latin typeface="AR P丸ゴシック体M" panose="020B0600010101010101" pitchFamily="50" charset="-128"/>
                          <a:ea typeface="AR P丸ゴシック体M" panose="020B0600010101010101" pitchFamily="50" charset="-128"/>
                        </a:rPr>
                        <a:t>話し方</a:t>
                      </a:r>
                    </a:p>
                  </a:txBody>
                  <a:tcPr anchor="ctr"/>
                </a:tc>
                <a:tc>
                  <a:txBody>
                    <a:bodyPr/>
                    <a:lstStyle/>
                    <a:p>
                      <a:pPr algn="ctr"/>
                      <a:r>
                        <a:rPr kumimoji="1" lang="en-US" altLang="ja-JP" sz="1200" b="1" dirty="0">
                          <a:latin typeface="AR P丸ゴシック体M" panose="020B0600010101010101" pitchFamily="50" charset="-128"/>
                          <a:ea typeface="AR P丸ゴシック体M" panose="020B0600010101010101" pitchFamily="50" charset="-128"/>
                        </a:rPr>
                        <a:t>-</a:t>
                      </a:r>
                      <a:endParaRPr kumimoji="1" lang="ja-JP" altLang="en-US" sz="1200" b="1" dirty="0">
                        <a:latin typeface="AR P丸ゴシック体M" panose="020B0600010101010101" pitchFamily="50" charset="-128"/>
                        <a:ea typeface="AR P丸ゴシック体M" panose="020B0600010101010101" pitchFamily="50" charset="-128"/>
                      </a:endParaRPr>
                    </a:p>
                  </a:txBody>
                  <a:tcPr anchor="ctr"/>
                </a:tc>
                <a:extLst>
                  <a:ext uri="{0D108BD9-81ED-4DB2-BD59-A6C34878D82A}">
                    <a16:rowId xmlns:a16="http://schemas.microsoft.com/office/drawing/2014/main" val="2832106113"/>
                  </a:ext>
                </a:extLst>
              </a:tr>
              <a:tr h="441162">
                <a:tc rowSpan="2">
                  <a:txBody>
                    <a:bodyPr/>
                    <a:lstStyle/>
                    <a:p>
                      <a:pPr algn="ctr"/>
                      <a:r>
                        <a:rPr kumimoji="1" lang="ja-JP" altLang="en-US" sz="1800" dirty="0">
                          <a:latin typeface="AR P丸ゴシック体M" panose="020B0600010101010101" pitchFamily="50" charset="-128"/>
                          <a:ea typeface="AR P丸ゴシック体M" panose="020B0600010101010101" pitchFamily="50" charset="-128"/>
                        </a:rPr>
                        <a:t>実績</a:t>
                      </a:r>
                    </a:p>
                  </a:txBody>
                  <a:tcPr anchor="ctr">
                    <a:solidFill>
                      <a:schemeClr val="accent1">
                        <a:lumMod val="40000"/>
                        <a:lumOff val="60000"/>
                      </a:schemeClr>
                    </a:solidFill>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年収</a:t>
                      </a:r>
                    </a:p>
                  </a:txBody>
                  <a:tcPr/>
                </a:tc>
                <a:tc>
                  <a:txBody>
                    <a:bodyPr/>
                    <a:lstStyle/>
                    <a:p>
                      <a:pPr algn="ctr"/>
                      <a:r>
                        <a:rPr kumimoji="1" lang="en-US" altLang="ja-JP" sz="1200" b="1" dirty="0">
                          <a:latin typeface="AR P丸ゴシック体M" panose="020B0600010101010101" pitchFamily="50" charset="-128"/>
                          <a:ea typeface="AR P丸ゴシック体M" panose="020B0600010101010101" pitchFamily="50" charset="-128"/>
                        </a:rPr>
                        <a:t>-</a:t>
                      </a:r>
                      <a:endParaRPr kumimoji="1" lang="ja-JP" altLang="en-US" sz="1200" b="1" dirty="0">
                        <a:latin typeface="AR P丸ゴシック体M" panose="020B0600010101010101" pitchFamily="50" charset="-128"/>
                        <a:ea typeface="AR P丸ゴシック体M" panose="020B0600010101010101" pitchFamily="50" charset="-128"/>
                      </a:endParaRPr>
                    </a:p>
                  </a:txBody>
                  <a:tcPr anchor="ctr"/>
                </a:tc>
                <a:tc>
                  <a:txBody>
                    <a:bodyPr/>
                    <a:lstStyle/>
                    <a:p>
                      <a:pPr algn="ctr"/>
                      <a:r>
                        <a:rPr kumimoji="1" lang="en-US" altLang="ja-JP" sz="1200" b="1" dirty="0">
                          <a:latin typeface="AR P丸ゴシック体M" panose="020B0600010101010101" pitchFamily="50" charset="-128"/>
                          <a:ea typeface="AR P丸ゴシック体M" panose="020B0600010101010101" pitchFamily="50" charset="-128"/>
                        </a:rPr>
                        <a:t>-</a:t>
                      </a:r>
                      <a:endParaRPr kumimoji="1" lang="ja-JP" altLang="en-US" sz="1200" b="1" dirty="0">
                        <a:latin typeface="AR P丸ゴシック体M" panose="020B0600010101010101" pitchFamily="50" charset="-128"/>
                        <a:ea typeface="AR P丸ゴシック体M" panose="020B0600010101010101" pitchFamily="50" charset="-128"/>
                      </a:endParaRPr>
                    </a:p>
                  </a:txBody>
                  <a:tcPr anchor="ctr"/>
                </a:tc>
                <a:tc>
                  <a:txBody>
                    <a:bodyPr/>
                    <a:lstStyle/>
                    <a:p>
                      <a:pPr algn="ctr"/>
                      <a:r>
                        <a:rPr kumimoji="1" lang="en-US" altLang="ja-JP" sz="1200" b="1" dirty="0">
                          <a:latin typeface="AR P丸ゴシック体M" panose="020B0600010101010101" pitchFamily="50" charset="-128"/>
                          <a:ea typeface="AR P丸ゴシック体M" panose="020B0600010101010101" pitchFamily="50" charset="-128"/>
                        </a:rPr>
                        <a:t>-</a:t>
                      </a:r>
                      <a:endParaRPr kumimoji="1" lang="ja-JP" altLang="en-US" sz="1200" b="1" dirty="0">
                        <a:latin typeface="AR P丸ゴシック体M" panose="020B0600010101010101" pitchFamily="50" charset="-128"/>
                        <a:ea typeface="AR P丸ゴシック体M" panose="020B0600010101010101" pitchFamily="50" charset="-128"/>
                      </a:endParaRPr>
                    </a:p>
                  </a:txBody>
                  <a:tcPr anchor="ctr"/>
                </a:tc>
                <a:tc>
                  <a:txBody>
                    <a:bodyPr/>
                    <a:lstStyle/>
                    <a:p>
                      <a:pPr algn="ctr"/>
                      <a:r>
                        <a:rPr kumimoji="1" lang="en-US" altLang="ja-JP" sz="1200" b="1" dirty="0">
                          <a:latin typeface="AR P丸ゴシック体M" panose="020B0600010101010101" pitchFamily="50" charset="-128"/>
                          <a:ea typeface="AR P丸ゴシック体M" panose="020B0600010101010101" pitchFamily="50" charset="-128"/>
                        </a:rPr>
                        <a:t>-</a:t>
                      </a:r>
                      <a:endParaRPr kumimoji="1" lang="ja-JP" altLang="en-US" sz="1200" b="1" dirty="0">
                        <a:latin typeface="AR P丸ゴシック体M" panose="020B0600010101010101" pitchFamily="50" charset="-128"/>
                        <a:ea typeface="AR P丸ゴシック体M" panose="020B0600010101010101" pitchFamily="50" charset="-128"/>
                      </a:endParaRPr>
                    </a:p>
                  </a:txBody>
                  <a:tcPr anchor="ctr"/>
                </a:tc>
                <a:tc>
                  <a:txBody>
                    <a:bodyPr/>
                    <a:lstStyle/>
                    <a:p>
                      <a:pPr algn="ctr"/>
                      <a:r>
                        <a:rPr kumimoji="1" lang="en-US" altLang="ja-JP" sz="1200" b="1">
                          <a:latin typeface="AR P丸ゴシック体M" panose="020B0600010101010101" pitchFamily="50" charset="-128"/>
                          <a:ea typeface="AR P丸ゴシック体M" panose="020B0600010101010101" pitchFamily="50" charset="-128"/>
                        </a:rPr>
                        <a:t>-</a:t>
                      </a:r>
                      <a:endParaRPr kumimoji="1" lang="ja-JP" altLang="en-US" sz="1200" b="1" dirty="0">
                        <a:latin typeface="AR P丸ゴシック体M" panose="020B0600010101010101" pitchFamily="50" charset="-128"/>
                        <a:ea typeface="AR P丸ゴシック体M" panose="020B0600010101010101" pitchFamily="50" charset="-128"/>
                      </a:endParaRPr>
                    </a:p>
                  </a:txBody>
                  <a:tcPr anchor="ctr"/>
                </a:tc>
                <a:extLst>
                  <a:ext uri="{0D108BD9-81ED-4DB2-BD59-A6C34878D82A}">
                    <a16:rowId xmlns:a16="http://schemas.microsoft.com/office/drawing/2014/main" val="2018255791"/>
                  </a:ext>
                </a:extLst>
              </a:tr>
              <a:tr h="441162">
                <a:tc vMerge="1">
                  <a:txBody>
                    <a:bodyPr/>
                    <a:lstStyle/>
                    <a:p>
                      <a:pPr algn="l"/>
                      <a:endParaRPr kumimoji="1" lang="ja-JP" altLang="en-US" sz="1800" dirty="0">
                        <a:latin typeface="AR P丸ゴシック体M" panose="020B0600010101010101" pitchFamily="50" charset="-128"/>
                        <a:ea typeface="AR P丸ゴシック体M" panose="020B0600010101010101" pitchFamily="50" charset="-128"/>
                      </a:endParaRPr>
                    </a:p>
                  </a:txBody>
                  <a:tcPr/>
                </a:tc>
                <a:tc>
                  <a:txBody>
                    <a:bodyPr/>
                    <a:lstStyle/>
                    <a:p>
                      <a:r>
                        <a:rPr kumimoji="1" lang="ja-JP" altLang="en-US" sz="1400" dirty="0">
                          <a:latin typeface="AR P丸ゴシック体M" panose="020B0600010101010101" pitchFamily="50" charset="-128"/>
                          <a:ea typeface="AR P丸ゴシック体M" panose="020B0600010101010101" pitchFamily="50" charset="-128"/>
                        </a:rPr>
                        <a:t>取得資格・社内外の実績・プチ自慢</a:t>
                      </a:r>
                    </a:p>
                  </a:txBody>
                  <a:tcPr/>
                </a:tc>
                <a:tc>
                  <a:txBody>
                    <a:bodyPr/>
                    <a:lstStyle/>
                    <a:p>
                      <a:pPr algn="ctr"/>
                      <a:r>
                        <a:rPr kumimoji="1" lang="ja-JP" altLang="en-US" sz="1000" b="1" dirty="0">
                          <a:latin typeface="AR P丸ゴシック体M" panose="020B0600010101010101" pitchFamily="50" charset="-128"/>
                          <a:ea typeface="AR P丸ゴシック体M" panose="020B0600010101010101" pitchFamily="50" charset="-128"/>
                        </a:rPr>
                        <a:t>落橋防止装置の設計</a:t>
                      </a:r>
                    </a:p>
                  </a:txBody>
                  <a:tcPr anchor="ctr"/>
                </a:tc>
                <a:tc>
                  <a:txBody>
                    <a:bodyPr/>
                    <a:lstStyle/>
                    <a:p>
                      <a:pPr algn="ctr"/>
                      <a:r>
                        <a:rPr kumimoji="1" lang="ja-JP" altLang="en-US" sz="1000" b="1" dirty="0">
                          <a:latin typeface="AR P丸ゴシック体M" panose="020B0600010101010101" pitchFamily="50" charset="-128"/>
                          <a:ea typeface="AR P丸ゴシック体M" panose="020B0600010101010101" pitchFamily="50" charset="-128"/>
                        </a:rPr>
                        <a:t>世界初のアンテナ内蔵の携帯電話</a:t>
                      </a:r>
                    </a:p>
                  </a:txBody>
                  <a:tcPr anchor="ctr"/>
                </a:tc>
                <a:tc>
                  <a:txBody>
                    <a:bodyPr/>
                    <a:lstStyle/>
                    <a:p>
                      <a:pPr algn="ctr"/>
                      <a:r>
                        <a:rPr kumimoji="1" lang="en-US" altLang="ja-JP" sz="1200" b="1" dirty="0">
                          <a:latin typeface="AR P丸ゴシック体M" panose="020B0600010101010101" pitchFamily="50" charset="-128"/>
                          <a:ea typeface="AR P丸ゴシック体M" panose="020B0600010101010101" pitchFamily="50" charset="-128"/>
                        </a:rPr>
                        <a:t>-</a:t>
                      </a:r>
                      <a:endParaRPr kumimoji="1" lang="ja-JP" altLang="en-US" sz="1200" b="1" dirty="0">
                        <a:latin typeface="AR P丸ゴシック体M" panose="020B0600010101010101" pitchFamily="50" charset="-128"/>
                        <a:ea typeface="AR P丸ゴシック体M" panose="020B0600010101010101" pitchFamily="50" charset="-128"/>
                      </a:endParaRPr>
                    </a:p>
                  </a:txBody>
                  <a:tcPr anchor="ctr"/>
                </a:tc>
                <a:tc>
                  <a:txBody>
                    <a:bodyPr/>
                    <a:lstStyle/>
                    <a:p>
                      <a:pPr algn="ctr"/>
                      <a:r>
                        <a:rPr kumimoji="1" lang="en-US" altLang="ja-JP" sz="1200" b="1" dirty="0">
                          <a:latin typeface="AR P丸ゴシック体M" panose="020B0600010101010101" pitchFamily="50" charset="-128"/>
                          <a:ea typeface="AR P丸ゴシック体M" panose="020B0600010101010101" pitchFamily="50" charset="-128"/>
                        </a:rPr>
                        <a:t>-</a:t>
                      </a:r>
                      <a:endParaRPr kumimoji="1" lang="ja-JP" altLang="en-US" sz="1200" b="1" dirty="0">
                        <a:latin typeface="AR P丸ゴシック体M" panose="020B0600010101010101" pitchFamily="50" charset="-128"/>
                        <a:ea typeface="AR P丸ゴシック体M" panose="020B0600010101010101" pitchFamily="50" charset="-128"/>
                      </a:endParaRPr>
                    </a:p>
                  </a:txBody>
                  <a:tcPr anchor="ctr"/>
                </a:tc>
                <a:tc>
                  <a:txBody>
                    <a:bodyPr/>
                    <a:lstStyle/>
                    <a:p>
                      <a:pPr algn="ctr"/>
                      <a:r>
                        <a:rPr kumimoji="1" lang="en-US" altLang="ja-JP" sz="1200" b="1" dirty="0">
                          <a:latin typeface="AR P丸ゴシック体M" panose="020B0600010101010101" pitchFamily="50" charset="-128"/>
                          <a:ea typeface="AR P丸ゴシック体M" panose="020B0600010101010101" pitchFamily="50" charset="-128"/>
                        </a:rPr>
                        <a:t>-</a:t>
                      </a:r>
                      <a:endParaRPr kumimoji="1" lang="ja-JP" altLang="en-US" sz="1200" b="1" dirty="0">
                        <a:latin typeface="AR P丸ゴシック体M" panose="020B0600010101010101" pitchFamily="50" charset="-128"/>
                        <a:ea typeface="AR P丸ゴシック体M" panose="020B0600010101010101" pitchFamily="50" charset="-128"/>
                      </a:endParaRPr>
                    </a:p>
                  </a:txBody>
                  <a:tcPr anchor="ctr"/>
                </a:tc>
                <a:extLst>
                  <a:ext uri="{0D108BD9-81ED-4DB2-BD59-A6C34878D82A}">
                    <a16:rowId xmlns:a16="http://schemas.microsoft.com/office/drawing/2014/main" val="2882855046"/>
                  </a:ext>
                </a:extLst>
              </a:tr>
            </a:tbl>
          </a:graphicData>
        </a:graphic>
      </p:graphicFrame>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588621" y="6382139"/>
            <a:ext cx="233265" cy="375138"/>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14</a:t>
            </a:fld>
            <a:endParaRPr kumimoji="1" lang="ja-JP" altLang="en-US" sz="1400" dirty="0">
              <a:latin typeface="AR P丸ゴシック体M" panose="020B0600010101010101" pitchFamily="50" charset="-128"/>
              <a:ea typeface="AR P丸ゴシック体M" panose="020B0600010101010101" pitchFamily="50" charset="-128"/>
            </a:endParaRPr>
          </a:p>
        </p:txBody>
      </p:sp>
    </p:spTree>
    <p:extLst>
      <p:ext uri="{BB962C8B-B14F-4D97-AF65-F5344CB8AC3E}">
        <p14:creationId xmlns:p14="http://schemas.microsoft.com/office/powerpoint/2010/main" val="2331524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0F0D71-BC9D-FD85-4307-A1D5E724EE50}"/>
              </a:ext>
            </a:extLst>
          </p:cNvPr>
          <p:cNvSpPr>
            <a:spLocks noGrp="1"/>
          </p:cNvSpPr>
          <p:nvPr>
            <p:ph type="title"/>
          </p:nvPr>
        </p:nvSpPr>
        <p:spPr>
          <a:xfrm>
            <a:off x="1024128" y="366606"/>
            <a:ext cx="9720072" cy="413851"/>
          </a:xfrm>
        </p:spPr>
        <p:txBody>
          <a:bodyPr>
            <a:normAutofit/>
          </a:bodyPr>
          <a:lstStyle/>
          <a:p>
            <a:r>
              <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rPr>
              <a:t>●</a:t>
            </a:r>
            <a:r>
              <a:rPr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rPr>
              <a:t>「後天性の強み」を見つける</a:t>
            </a:r>
            <a:r>
              <a:rPr lang="en-US" altLang="ja-JP" sz="2000" dirty="0">
                <a:solidFill>
                  <a:schemeClr val="accent3">
                    <a:lumMod val="75000"/>
                  </a:schemeClr>
                </a:solidFill>
                <a:latin typeface="AR P丸ゴシック体M" panose="020B0600010101010101" pitchFamily="50" charset="-128"/>
                <a:ea typeface="AR P丸ゴシック体M" panose="020B0600010101010101" pitchFamily="50" charset="-128"/>
              </a:rPr>
              <a:t>15</a:t>
            </a:r>
            <a:r>
              <a:rPr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rPr>
              <a:t>の質問</a:t>
            </a:r>
            <a:endPar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endParaRPr>
          </a:p>
        </p:txBody>
      </p:sp>
      <p:sp>
        <p:nvSpPr>
          <p:cNvPr id="4" name="タイトル 1">
            <a:extLst>
              <a:ext uri="{FF2B5EF4-FFF2-40B4-BE49-F238E27FC236}">
                <a16:creationId xmlns:a16="http://schemas.microsoft.com/office/drawing/2014/main" id="{A8834CCF-450E-976A-9E0F-A2FA43E7850B}"/>
              </a:ext>
            </a:extLst>
          </p:cNvPr>
          <p:cNvSpPr txBox="1">
            <a:spLocks/>
          </p:cNvSpPr>
          <p:nvPr/>
        </p:nvSpPr>
        <p:spPr>
          <a:xfrm>
            <a:off x="1024128" y="828582"/>
            <a:ext cx="9720072" cy="5976821"/>
          </a:xfrm>
          <a:prstGeom prst="rect">
            <a:avLst/>
          </a:prstGeom>
        </p:spPr>
        <p:txBody>
          <a:bodyPr vert="horz" lIns="91440" tIns="45720" rIns="91440" bIns="45720" rtlCol="0" anchor="t">
            <a:normAutofit/>
          </a:bodyPr>
          <a:lst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a:lstStyle>
          <a:p>
            <a:pPr>
              <a:lnSpc>
                <a:spcPct val="120000"/>
              </a:lnSpc>
            </a:pP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4-2.</a:t>
            </a: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　次の</a:t>
            </a: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15</a:t>
            </a: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の質問に答えてみましょう。</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①人生でお金をかけた経験は？</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1">
                    <a:lumMod val="75000"/>
                  </a:schemeClr>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〇事業をしようと思って、３年間走り回った。</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1">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②人生で時間をかけた体験は？</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1">
                    <a:lumMod val="75000"/>
                  </a:schemeClr>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〇１５年間、障害者の作業所にいた。（ピア・カウンセリングや発達障害について学んだ）</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③最初は気が付かなったけど、やってみたら以外によかったなと思った経験は？</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1">
                    <a:lumMod val="75000"/>
                  </a:schemeClr>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〇事業をしようと試みたことで、いろいろな商売のしくみがわかった。</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rgbClr val="FF0000"/>
                </a:solidFill>
                <a:latin typeface="AR P丸ゴシック体M" panose="020B0600010101010101" pitchFamily="50" charset="-128"/>
                <a:ea typeface="AR P丸ゴシック体M" panose="020B0600010101010101" pitchFamily="50" charset="-128"/>
              </a:rPr>
              <a:t>　　　〇チャレンジすることを恐れなくなったし、まずは、行動してみるというのが身についた。</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③「いまの自分の仕事選びや仕事のやり方に影響している」と思える印象に残った体験談は？</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〇地下鉄を通すのに地域地盤への影響を調べるしごとをした。</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rgbClr val="FF0000"/>
                </a:solidFill>
                <a:latin typeface="AR P丸ゴシック体M" panose="020B0600010101010101" pitchFamily="50" charset="-128"/>
                <a:ea typeface="AR P丸ゴシック体M" panose="020B0600010101010101" pitchFamily="50" charset="-128"/>
              </a:rPr>
              <a:t>　　　　何もわからない状態から、論文を読みあさって、最終的には報告書を作成できた。</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1">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p:txBody>
      </p:sp>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325727" y="6467301"/>
            <a:ext cx="496160" cy="289976"/>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15</a:t>
            </a:fld>
            <a:endParaRPr kumimoji="1" lang="ja-JP" altLang="en-US" sz="1400" dirty="0">
              <a:latin typeface="AR P丸ゴシック体M" panose="020B0600010101010101" pitchFamily="50" charset="-128"/>
              <a:ea typeface="AR P丸ゴシック体M" panose="020B0600010101010101" pitchFamily="50" charset="-128"/>
            </a:endParaRPr>
          </a:p>
        </p:txBody>
      </p:sp>
      <p:sp>
        <p:nvSpPr>
          <p:cNvPr id="3" name="楕円 2"/>
          <p:cNvSpPr/>
          <p:nvPr/>
        </p:nvSpPr>
        <p:spPr>
          <a:xfrm>
            <a:off x="1024128" y="1251284"/>
            <a:ext cx="1203158" cy="4331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経験</a:t>
            </a:r>
          </a:p>
        </p:txBody>
      </p:sp>
    </p:spTree>
    <p:extLst>
      <p:ext uri="{BB962C8B-B14F-4D97-AF65-F5344CB8AC3E}">
        <p14:creationId xmlns:p14="http://schemas.microsoft.com/office/powerpoint/2010/main" val="1497523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A8834CCF-450E-976A-9E0F-A2FA43E7850B}"/>
              </a:ext>
            </a:extLst>
          </p:cNvPr>
          <p:cNvSpPr txBox="1">
            <a:spLocks/>
          </p:cNvSpPr>
          <p:nvPr/>
        </p:nvSpPr>
        <p:spPr>
          <a:xfrm>
            <a:off x="1024128" y="393032"/>
            <a:ext cx="9720072" cy="6412372"/>
          </a:xfrm>
          <a:prstGeom prst="rect">
            <a:avLst/>
          </a:prstGeom>
        </p:spPr>
        <p:txBody>
          <a:bodyPr vert="horz" lIns="91440" tIns="45720" rIns="91440" bIns="45720" rtlCol="0" anchor="t">
            <a:normAutofit/>
          </a:bodyPr>
          <a:lst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a:lstStyle>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⑤</a:t>
            </a: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SNS</a:t>
            </a: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やネットで、気づけば情報収集している分野は？</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1">
                    <a:lumMod val="75000"/>
                  </a:schemeClr>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〇新しい</a:t>
            </a:r>
            <a:r>
              <a:rPr lang="en-US" altLang="ja-JP" sz="1600" dirty="0">
                <a:solidFill>
                  <a:srgbClr val="FF0000"/>
                </a:solidFill>
                <a:latin typeface="AR P丸ゴシック体M" panose="020B0600010101010101" pitchFamily="50" charset="-128"/>
                <a:ea typeface="AR P丸ゴシック体M" panose="020B0600010101010101" pitchFamily="50" charset="-128"/>
              </a:rPr>
              <a:t>AI</a:t>
            </a:r>
            <a:r>
              <a:rPr lang="ja-JP" altLang="en-US" sz="1600" dirty="0">
                <a:solidFill>
                  <a:srgbClr val="FF0000"/>
                </a:solidFill>
                <a:latin typeface="AR P丸ゴシック体M" panose="020B0600010101010101" pitchFamily="50" charset="-128"/>
                <a:ea typeface="AR P丸ゴシック体M" panose="020B0600010101010101" pitchFamily="50" charset="-128"/>
              </a:rPr>
              <a:t>の画像生成ソフトや音楽生成ソフトの情報</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1">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⑥今までセミナー・教材・スクールなどでお金をかけて勉強したことは？</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1">
                    <a:lumMod val="75000"/>
                  </a:schemeClr>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〇カウンセリングについて初歩的な勉強をした。</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⑦最後まで読み切った本、何度も読み直した本など</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1">
                    <a:lumMod val="75000"/>
                  </a:schemeClr>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〇いかにして自分の夢を実現するか（ロバート・シュラー／稲盛和夫）</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⑧今まで一定期間、練習してみにつけたことは？</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〇パソコンの基本的な使い方（オフィスソフト。</a:t>
            </a:r>
            <a:r>
              <a:rPr lang="en-US" altLang="ja-JP" sz="1600" dirty="0">
                <a:solidFill>
                  <a:srgbClr val="FF0000"/>
                </a:solidFill>
                <a:latin typeface="AR P丸ゴシック体M" panose="020B0600010101010101" pitchFamily="50" charset="-128"/>
                <a:ea typeface="AR P丸ゴシック体M" panose="020B0600010101010101" pitchFamily="50" charset="-128"/>
              </a:rPr>
              <a:t>JW</a:t>
            </a:r>
            <a:r>
              <a:rPr lang="ja-JP" altLang="en-US" sz="1600" dirty="0">
                <a:solidFill>
                  <a:srgbClr val="FF0000"/>
                </a:solidFill>
                <a:latin typeface="AR P丸ゴシック体M" panose="020B0600010101010101" pitchFamily="50" charset="-128"/>
                <a:ea typeface="AR P丸ゴシック体M" panose="020B0600010101010101" pitchFamily="50" charset="-128"/>
              </a:rPr>
              <a:t>＿</a:t>
            </a:r>
            <a:r>
              <a:rPr lang="en-US" altLang="ja-JP" sz="1600" dirty="0">
                <a:solidFill>
                  <a:srgbClr val="FF0000"/>
                </a:solidFill>
                <a:latin typeface="AR P丸ゴシック体M" panose="020B0600010101010101" pitchFamily="50" charset="-128"/>
                <a:ea typeface="AR P丸ゴシック体M" panose="020B0600010101010101" pitchFamily="50" charset="-128"/>
              </a:rPr>
              <a:t>CAD</a:t>
            </a:r>
            <a:r>
              <a:rPr lang="ja-JP" altLang="en-US" sz="1600" dirty="0">
                <a:solidFill>
                  <a:srgbClr val="FF0000"/>
                </a:solidFill>
                <a:latin typeface="AR P丸ゴシック体M" panose="020B0600010101010101" pitchFamily="50" charset="-128"/>
                <a:ea typeface="AR P丸ゴシック体M" panose="020B0600010101010101" pitchFamily="50" charset="-128"/>
              </a:rPr>
              <a:t>など）</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⑨実は苦手だったけれど克服したことは？どんなスキルがみにつきましたか？</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〇飛び込み営業をすることで、初対面の人を話すことが苦にならなくなった。</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⑩これまでにハマったり、続けたことのある習い事は？どんなことを習得するのが楽しかったですか？</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〇楽器のドラム。どんなに難しい演奏方法も時間をかけて練習すればできるようになった。</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1">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p:txBody>
      </p:sp>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325727" y="6467301"/>
            <a:ext cx="496160" cy="289976"/>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16</a:t>
            </a:fld>
            <a:endParaRPr kumimoji="1" lang="ja-JP" altLang="en-US" sz="1400" dirty="0">
              <a:latin typeface="AR P丸ゴシック体M" panose="020B0600010101010101" pitchFamily="50" charset="-128"/>
              <a:ea typeface="AR P丸ゴシック体M" panose="020B0600010101010101" pitchFamily="50" charset="-128"/>
            </a:endParaRPr>
          </a:p>
        </p:txBody>
      </p:sp>
      <p:sp>
        <p:nvSpPr>
          <p:cNvPr id="3" name="楕円 2"/>
          <p:cNvSpPr/>
          <p:nvPr/>
        </p:nvSpPr>
        <p:spPr>
          <a:xfrm>
            <a:off x="1024128" y="104275"/>
            <a:ext cx="1203158" cy="4331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知識</a:t>
            </a:r>
          </a:p>
        </p:txBody>
      </p:sp>
      <p:sp>
        <p:nvSpPr>
          <p:cNvPr id="7" name="楕円 6"/>
          <p:cNvSpPr/>
          <p:nvPr/>
        </p:nvSpPr>
        <p:spPr>
          <a:xfrm>
            <a:off x="1024128" y="3085870"/>
            <a:ext cx="1203158" cy="4331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t>スキル</a:t>
            </a:r>
          </a:p>
        </p:txBody>
      </p:sp>
    </p:spTree>
    <p:extLst>
      <p:ext uri="{BB962C8B-B14F-4D97-AF65-F5344CB8AC3E}">
        <p14:creationId xmlns:p14="http://schemas.microsoft.com/office/powerpoint/2010/main" val="4015269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A8834CCF-450E-976A-9E0F-A2FA43E7850B}"/>
              </a:ext>
            </a:extLst>
          </p:cNvPr>
          <p:cNvSpPr txBox="1">
            <a:spLocks/>
          </p:cNvSpPr>
          <p:nvPr/>
        </p:nvSpPr>
        <p:spPr>
          <a:xfrm>
            <a:off x="1024128" y="393032"/>
            <a:ext cx="9720072" cy="6412372"/>
          </a:xfrm>
          <a:prstGeom prst="rect">
            <a:avLst/>
          </a:prstGeom>
        </p:spPr>
        <p:txBody>
          <a:bodyPr vert="horz" lIns="91440" tIns="45720" rIns="91440" bIns="45720" rtlCol="0" anchor="t">
            <a:normAutofit/>
          </a:bodyPr>
          <a:lst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a:lstStyle>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⑪仕事で関わる人を見て「もっとこうしたらいいのに」と思ったり、「力を貸せそうと」思うことは？それはあなたの得意分野かもしれません。</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1">
                    <a:lumMod val="75000"/>
                  </a:schemeClr>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〇人を育てるのに「アメとムチ」だよ。と言われる方がいるが、人は褒めたほうが伸びる</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1">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⑫学業や仕事で、自身で納得のいく「結果」を残せたことは？</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1">
                    <a:lumMod val="75000"/>
                  </a:schemeClr>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〇大体すべてにおいて、納得している。（ほどほどの結果は残してきたんじゃないかなと）</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⑬これまでに他人から評価されたり、表彰されたりしたことは？</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〇行動力があると評価されるが失敗も数多くしてきた。</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⑭一定期間コツコツ継続して、まわりの人より得意になったことは？</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〇作業所に在籍してピア・カウンセリングなどをしていたおかげで、人の話を聞くのがうまくなった。</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⑮もしあなたの人生についてインタビューを受けるとしたら、これだけは語りたい！</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自慢したい！と思えることは？</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〇とりあえず、やってみることに重点をおいてきた。実際に行動することによって、机上では味わえない体験をたくさんしてきた。その経験がきっと私の人生を幸せにしている。</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1">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p:txBody>
      </p:sp>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325727" y="6467301"/>
            <a:ext cx="496160" cy="289976"/>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17</a:t>
            </a:fld>
            <a:endParaRPr kumimoji="1" lang="ja-JP" altLang="en-US" sz="1400" dirty="0">
              <a:latin typeface="AR P丸ゴシック体M" panose="020B0600010101010101" pitchFamily="50" charset="-128"/>
              <a:ea typeface="AR P丸ゴシック体M" panose="020B0600010101010101" pitchFamily="50" charset="-128"/>
            </a:endParaRPr>
          </a:p>
        </p:txBody>
      </p:sp>
      <p:sp>
        <p:nvSpPr>
          <p:cNvPr id="7" name="楕円 6"/>
          <p:cNvSpPr/>
          <p:nvPr/>
        </p:nvSpPr>
        <p:spPr>
          <a:xfrm>
            <a:off x="1024128" y="1385406"/>
            <a:ext cx="1203158" cy="4331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t>実績</a:t>
            </a:r>
          </a:p>
        </p:txBody>
      </p:sp>
    </p:spTree>
    <p:extLst>
      <p:ext uri="{BB962C8B-B14F-4D97-AF65-F5344CB8AC3E}">
        <p14:creationId xmlns:p14="http://schemas.microsoft.com/office/powerpoint/2010/main" val="1401046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325727" y="6467301"/>
            <a:ext cx="496160" cy="289976"/>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18</a:t>
            </a:fld>
            <a:endParaRPr kumimoji="1" lang="ja-JP" altLang="en-US" sz="1400" dirty="0">
              <a:latin typeface="AR P丸ゴシック体M" panose="020B0600010101010101" pitchFamily="50" charset="-128"/>
              <a:ea typeface="AR P丸ゴシック体M" panose="020B0600010101010101" pitchFamily="50" charset="-128"/>
            </a:endParaRPr>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2409" y="288468"/>
            <a:ext cx="10058400" cy="6178833"/>
          </a:xfrm>
          <a:prstGeom prst="rect">
            <a:avLst/>
          </a:prstGeom>
        </p:spPr>
      </p:pic>
      <p:sp>
        <p:nvSpPr>
          <p:cNvPr id="3" name="正方形/長方形 2"/>
          <p:cNvSpPr/>
          <p:nvPr/>
        </p:nvSpPr>
        <p:spPr>
          <a:xfrm>
            <a:off x="1796716" y="1026695"/>
            <a:ext cx="2470484" cy="11550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rPr>
              <a:t>冒険家</a:t>
            </a:r>
          </a:p>
        </p:txBody>
      </p:sp>
      <p:sp>
        <p:nvSpPr>
          <p:cNvPr id="8" name="テキスト ボックス 7"/>
          <p:cNvSpPr txBox="1"/>
          <p:nvPr/>
        </p:nvSpPr>
        <p:spPr>
          <a:xfrm>
            <a:off x="4838732" y="1604210"/>
            <a:ext cx="2526344" cy="1569660"/>
          </a:xfrm>
          <a:prstGeom prst="rect">
            <a:avLst/>
          </a:prstGeom>
          <a:noFill/>
        </p:spPr>
        <p:txBody>
          <a:bodyPr wrap="square" rtlCol="0">
            <a:spAutoFit/>
          </a:bodyPr>
          <a:lstStyle/>
          <a:p>
            <a:pPr marL="171450" indent="-171450">
              <a:buFont typeface="Arial" panose="020B0604020202020204" pitchFamily="34" charset="0"/>
              <a:buChar char="•"/>
            </a:pPr>
            <a:r>
              <a:rPr kumimoji="1" lang="ja-JP" altLang="en-US" sz="1200" dirty="0"/>
              <a:t>起業しようとした経験がある</a:t>
            </a:r>
            <a:endParaRPr kumimoji="1" lang="en-US" altLang="ja-JP" sz="1200" dirty="0"/>
          </a:p>
          <a:p>
            <a:pPr marL="171450" indent="-171450">
              <a:buFont typeface="Arial" panose="020B0604020202020204" pitchFamily="34" charset="0"/>
              <a:buChar char="•"/>
            </a:pPr>
            <a:r>
              <a:rPr kumimoji="1" lang="en-US" altLang="ja-JP" sz="1200" dirty="0"/>
              <a:t>15</a:t>
            </a:r>
            <a:r>
              <a:rPr kumimoji="1" lang="ja-JP" altLang="en-US" sz="1200" dirty="0"/>
              <a:t>年間作業所にいて、ピア・カウンセリングの経験がある。</a:t>
            </a:r>
            <a:endParaRPr kumimoji="1" lang="en-US" altLang="ja-JP" sz="1200" dirty="0"/>
          </a:p>
          <a:p>
            <a:pPr marL="171450" indent="-171450">
              <a:buFont typeface="Arial" panose="020B0604020202020204" pitchFamily="34" charset="0"/>
              <a:buChar char="•"/>
            </a:pPr>
            <a:r>
              <a:rPr kumimoji="1" lang="ja-JP" altLang="en-US" sz="1200" dirty="0"/>
              <a:t>未経験の仕事を論文などを調べて報告書にまとめた。</a:t>
            </a:r>
            <a:endParaRPr kumimoji="1" lang="en-US" altLang="ja-JP" sz="1200" dirty="0"/>
          </a:p>
          <a:p>
            <a:pPr marL="171450" indent="-171450">
              <a:buFont typeface="Arial" panose="020B0604020202020204" pitchFamily="34" charset="0"/>
              <a:buChar char="•"/>
            </a:pPr>
            <a:r>
              <a:rPr kumimoji="1" lang="ja-JP" altLang="en-US" sz="1200" dirty="0"/>
              <a:t>クリーンルームでの仕事を経験した。</a:t>
            </a:r>
            <a:endParaRPr kumimoji="1" lang="en-US" altLang="ja-JP" sz="1200" dirty="0"/>
          </a:p>
          <a:p>
            <a:pPr marL="171450" indent="-171450">
              <a:buFont typeface="Arial" panose="020B0604020202020204" pitchFamily="34" charset="0"/>
              <a:buChar char="•"/>
            </a:pPr>
            <a:endParaRPr kumimoji="1" lang="ja-JP" altLang="en-US" sz="1200" dirty="0"/>
          </a:p>
        </p:txBody>
      </p:sp>
      <p:sp>
        <p:nvSpPr>
          <p:cNvPr id="9" name="テキスト ボックス 8"/>
          <p:cNvSpPr txBox="1"/>
          <p:nvPr/>
        </p:nvSpPr>
        <p:spPr>
          <a:xfrm>
            <a:off x="7723248" y="1604210"/>
            <a:ext cx="2526344" cy="1384995"/>
          </a:xfrm>
          <a:prstGeom prst="rect">
            <a:avLst/>
          </a:prstGeom>
          <a:noFill/>
        </p:spPr>
        <p:txBody>
          <a:bodyPr wrap="square" rtlCol="0">
            <a:spAutoFit/>
          </a:bodyPr>
          <a:lstStyle/>
          <a:p>
            <a:pPr marL="171450" indent="-171450">
              <a:buFont typeface="Arial" panose="020B0604020202020204" pitchFamily="34" charset="0"/>
              <a:buChar char="•"/>
            </a:pPr>
            <a:r>
              <a:rPr kumimoji="1" lang="ja-JP" altLang="en-US" sz="1200" dirty="0"/>
              <a:t>カウンセリングの知識を持っている。</a:t>
            </a:r>
            <a:endParaRPr kumimoji="1" lang="en-US" altLang="ja-JP" sz="1200" dirty="0"/>
          </a:p>
          <a:p>
            <a:pPr marL="171450" indent="-171450">
              <a:buFont typeface="Arial" panose="020B0604020202020204" pitchFamily="34" charset="0"/>
              <a:buChar char="•"/>
            </a:pPr>
            <a:r>
              <a:rPr kumimoji="1" lang="ja-JP" altLang="en-US" sz="1200" dirty="0"/>
              <a:t>起業するにいたっての心の持ち方を知っている。</a:t>
            </a:r>
            <a:endParaRPr kumimoji="1" lang="en-US" altLang="ja-JP" sz="1200" dirty="0"/>
          </a:p>
          <a:p>
            <a:pPr marL="171450" indent="-171450">
              <a:buFont typeface="Arial" panose="020B0604020202020204" pitchFamily="34" charset="0"/>
              <a:buChar char="•"/>
            </a:pPr>
            <a:r>
              <a:rPr kumimoji="1" lang="ja-JP" altLang="en-US" sz="1200" dirty="0"/>
              <a:t>ウェブデザインについての知識がある。</a:t>
            </a:r>
            <a:endParaRPr kumimoji="1" lang="en-US" altLang="ja-JP" sz="1200" dirty="0"/>
          </a:p>
          <a:p>
            <a:pPr marL="171450" indent="-171450">
              <a:buFont typeface="Arial" panose="020B0604020202020204" pitchFamily="34" charset="0"/>
              <a:buChar char="•"/>
            </a:pPr>
            <a:endParaRPr kumimoji="1" lang="ja-JP" altLang="en-US" sz="1200" dirty="0"/>
          </a:p>
        </p:txBody>
      </p:sp>
      <p:sp>
        <p:nvSpPr>
          <p:cNvPr id="10" name="テキスト ボックス 9"/>
          <p:cNvSpPr txBox="1"/>
          <p:nvPr/>
        </p:nvSpPr>
        <p:spPr>
          <a:xfrm>
            <a:off x="4838732" y="4139592"/>
            <a:ext cx="2526344" cy="1384995"/>
          </a:xfrm>
          <a:prstGeom prst="rect">
            <a:avLst/>
          </a:prstGeom>
          <a:noFill/>
        </p:spPr>
        <p:txBody>
          <a:bodyPr wrap="square" rtlCol="0">
            <a:spAutoFit/>
          </a:bodyPr>
          <a:lstStyle/>
          <a:p>
            <a:pPr marL="171450" indent="-171450">
              <a:buFont typeface="Arial" panose="020B0604020202020204" pitchFamily="34" charset="0"/>
              <a:buChar char="•"/>
            </a:pPr>
            <a:r>
              <a:rPr kumimoji="1" lang="ja-JP" altLang="en-US" sz="1200" dirty="0"/>
              <a:t>事務仕事のスキルがある</a:t>
            </a:r>
            <a:endParaRPr kumimoji="1" lang="en-US" altLang="ja-JP" sz="1200" dirty="0"/>
          </a:p>
          <a:p>
            <a:pPr marL="171450" indent="-171450">
              <a:buFont typeface="Arial" panose="020B0604020202020204" pitchFamily="34" charset="0"/>
              <a:buChar char="•"/>
            </a:pPr>
            <a:r>
              <a:rPr kumimoji="1" lang="ja-JP" altLang="en-US" sz="1200" dirty="0"/>
              <a:t>初対面の人とでも話すことができる。</a:t>
            </a:r>
            <a:endParaRPr kumimoji="1" lang="en-US" altLang="ja-JP" sz="1200" dirty="0"/>
          </a:p>
          <a:p>
            <a:pPr marL="171450" indent="-171450">
              <a:buFont typeface="Arial" panose="020B0604020202020204" pitchFamily="34" charset="0"/>
              <a:buChar char="•"/>
            </a:pPr>
            <a:r>
              <a:rPr kumimoji="1" lang="ja-JP" altLang="en-US" sz="1200" dirty="0"/>
              <a:t>土木・建築の図面を書くことができる。</a:t>
            </a:r>
            <a:endParaRPr kumimoji="1" lang="en-US" altLang="ja-JP" sz="1200" dirty="0"/>
          </a:p>
          <a:p>
            <a:endParaRPr kumimoji="1" lang="en-US" altLang="ja-JP" sz="1200" dirty="0"/>
          </a:p>
          <a:p>
            <a:pPr marL="171450" indent="-171450">
              <a:buFont typeface="Arial" panose="020B0604020202020204" pitchFamily="34" charset="0"/>
              <a:buChar char="•"/>
            </a:pPr>
            <a:endParaRPr kumimoji="1" lang="ja-JP" altLang="en-US" sz="1200" dirty="0"/>
          </a:p>
        </p:txBody>
      </p:sp>
      <p:sp>
        <p:nvSpPr>
          <p:cNvPr id="11" name="テキスト ボックス 10"/>
          <p:cNvSpPr txBox="1"/>
          <p:nvPr/>
        </p:nvSpPr>
        <p:spPr>
          <a:xfrm>
            <a:off x="7723248" y="4139592"/>
            <a:ext cx="2526344" cy="1384995"/>
          </a:xfrm>
          <a:prstGeom prst="rect">
            <a:avLst/>
          </a:prstGeom>
          <a:noFill/>
        </p:spPr>
        <p:txBody>
          <a:bodyPr wrap="square" rtlCol="0">
            <a:spAutoFit/>
          </a:bodyPr>
          <a:lstStyle/>
          <a:p>
            <a:pPr marL="171450" indent="-171450">
              <a:buFont typeface="Arial" panose="020B0604020202020204" pitchFamily="34" charset="0"/>
              <a:buChar char="•"/>
            </a:pPr>
            <a:r>
              <a:rPr kumimoji="1" lang="en-US" altLang="ja-JP" sz="1200" dirty="0"/>
              <a:t>15</a:t>
            </a:r>
            <a:r>
              <a:rPr kumimoji="1" lang="ja-JP" altLang="en-US" sz="1200" dirty="0"/>
              <a:t>年間作業所にいて、ピア・カウンセリングの経験がある。</a:t>
            </a:r>
            <a:endParaRPr kumimoji="1" lang="en-US" altLang="ja-JP" sz="1200" dirty="0"/>
          </a:p>
          <a:p>
            <a:pPr marL="171450" indent="-171450">
              <a:buFont typeface="Arial" panose="020B0604020202020204" pitchFamily="34" charset="0"/>
              <a:buChar char="•"/>
            </a:pPr>
            <a:r>
              <a:rPr kumimoji="1" lang="ja-JP" altLang="en-US" sz="1200" dirty="0"/>
              <a:t>未経験の仕事を論文などを調べて報告書にまとめた。</a:t>
            </a:r>
            <a:endParaRPr kumimoji="1" lang="en-US" altLang="ja-JP" sz="1200" dirty="0"/>
          </a:p>
          <a:p>
            <a:pPr marL="171450" indent="-171450">
              <a:buFont typeface="Arial" panose="020B0604020202020204" pitchFamily="34" charset="0"/>
              <a:buChar char="•"/>
            </a:pPr>
            <a:r>
              <a:rPr kumimoji="1" lang="en-US" altLang="ja-JP" sz="1200" dirty="0"/>
              <a:t>NPO</a:t>
            </a:r>
            <a:r>
              <a:rPr kumimoji="1" lang="ja-JP" altLang="en-US" sz="1200" dirty="0"/>
              <a:t>法人の事務仕事を３年間任された。</a:t>
            </a:r>
            <a:endParaRPr kumimoji="1" lang="en-US" altLang="ja-JP" sz="1200" dirty="0"/>
          </a:p>
          <a:p>
            <a:pPr marL="171450" indent="-171450">
              <a:buFont typeface="Arial" panose="020B0604020202020204" pitchFamily="34" charset="0"/>
              <a:buChar char="•"/>
            </a:pPr>
            <a:endParaRPr kumimoji="1" lang="ja-JP" altLang="en-US" sz="1200" dirty="0"/>
          </a:p>
        </p:txBody>
      </p:sp>
    </p:spTree>
    <p:extLst>
      <p:ext uri="{BB962C8B-B14F-4D97-AF65-F5344CB8AC3E}">
        <p14:creationId xmlns:p14="http://schemas.microsoft.com/office/powerpoint/2010/main" val="2348113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0F0D71-BC9D-FD85-4307-A1D5E724EE50}"/>
              </a:ext>
            </a:extLst>
          </p:cNvPr>
          <p:cNvSpPr>
            <a:spLocks noGrp="1"/>
          </p:cNvSpPr>
          <p:nvPr>
            <p:ph type="title"/>
          </p:nvPr>
        </p:nvSpPr>
        <p:spPr>
          <a:xfrm>
            <a:off x="1024128" y="366606"/>
            <a:ext cx="9720072" cy="413851"/>
          </a:xfrm>
        </p:spPr>
        <p:txBody>
          <a:bodyPr>
            <a:normAutofit/>
          </a:bodyPr>
          <a:lstStyle/>
          <a:p>
            <a:r>
              <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rPr>
              <a:t>●</a:t>
            </a:r>
            <a:r>
              <a:rPr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rPr>
              <a:t>「資源の強み」をまとめよう</a:t>
            </a:r>
            <a:endParaRPr kumimoji="1" lang="ja-JP" altLang="en-US" sz="2000" dirty="0">
              <a:solidFill>
                <a:schemeClr val="accent3">
                  <a:lumMod val="75000"/>
                </a:schemeClr>
              </a:solidFill>
              <a:latin typeface="AR P丸ゴシック体M" panose="020B0600010101010101" pitchFamily="50" charset="-128"/>
              <a:ea typeface="AR P丸ゴシック体M" panose="020B0600010101010101" pitchFamily="50" charset="-128"/>
            </a:endParaRPr>
          </a:p>
        </p:txBody>
      </p:sp>
      <p:sp>
        <p:nvSpPr>
          <p:cNvPr id="4" name="タイトル 1">
            <a:extLst>
              <a:ext uri="{FF2B5EF4-FFF2-40B4-BE49-F238E27FC236}">
                <a16:creationId xmlns:a16="http://schemas.microsoft.com/office/drawing/2014/main" id="{A8834CCF-450E-976A-9E0F-A2FA43E7850B}"/>
              </a:ext>
            </a:extLst>
          </p:cNvPr>
          <p:cNvSpPr txBox="1">
            <a:spLocks/>
          </p:cNvSpPr>
          <p:nvPr/>
        </p:nvSpPr>
        <p:spPr>
          <a:xfrm>
            <a:off x="1024128" y="828582"/>
            <a:ext cx="9720072" cy="5976821"/>
          </a:xfrm>
          <a:prstGeom prst="rect">
            <a:avLst/>
          </a:prstGeom>
        </p:spPr>
        <p:txBody>
          <a:bodyPr vert="horz" lIns="91440" tIns="45720" rIns="91440" bIns="45720" rtlCol="0" anchor="t">
            <a:normAutofit/>
          </a:bodyPr>
          <a:lst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a:lstStyle>
          <a:p>
            <a:pPr>
              <a:lnSpc>
                <a:spcPct val="120000"/>
              </a:lnSpc>
            </a:pPr>
            <a:r>
              <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rPr>
              <a:t>5-1.</a:t>
            </a: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　次の空欄を埋めたり、質問に答えるかたちで、「資源の強み」を洗い出しましょう。</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・平日でやりたいことに使える時間：　</a:t>
            </a:r>
            <a:r>
              <a:rPr lang="ja-JP" altLang="en-US" sz="1600" dirty="0">
                <a:solidFill>
                  <a:srgbClr val="FF0000"/>
                </a:solidFill>
                <a:latin typeface="AR P丸ゴシック体M" panose="020B0600010101010101" pitchFamily="50" charset="-128"/>
                <a:ea typeface="AR P丸ゴシック体M" panose="020B0600010101010101" pitchFamily="50" charset="-128"/>
              </a:rPr>
              <a:t>２時間</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・休日でやりたいことに使える時間：　</a:t>
            </a:r>
            <a:r>
              <a:rPr lang="en-US" altLang="ja-JP" sz="1600" dirty="0">
                <a:solidFill>
                  <a:srgbClr val="FF0000"/>
                </a:solidFill>
                <a:latin typeface="AR P丸ゴシック体M" panose="020B0600010101010101" pitchFamily="50" charset="-128"/>
                <a:ea typeface="AR P丸ゴシック体M" panose="020B0600010101010101" pitchFamily="50" charset="-128"/>
              </a:rPr>
              <a:t>5</a:t>
            </a:r>
            <a:r>
              <a:rPr lang="ja-JP" altLang="en-US" sz="1600" dirty="0">
                <a:solidFill>
                  <a:srgbClr val="FF0000"/>
                </a:solidFill>
                <a:latin typeface="AR P丸ゴシック体M" panose="020B0600010101010101" pitchFamily="50" charset="-128"/>
                <a:ea typeface="AR P丸ゴシック体M" panose="020B0600010101010101" pitchFamily="50" charset="-128"/>
              </a:rPr>
              <a:t>時間</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rgbClr val="FF0000"/>
                </a:solidFill>
                <a:latin typeface="AR P丸ゴシック体M" panose="020B0600010101010101" pitchFamily="50" charset="-128"/>
                <a:ea typeface="AR P丸ゴシック体M" panose="020B0600010101010101" pitchFamily="50" charset="-128"/>
              </a:rPr>
              <a:t>（合計：　　</a:t>
            </a:r>
            <a:r>
              <a:rPr lang="en-US" altLang="ja-JP" sz="1600" dirty="0">
                <a:solidFill>
                  <a:srgbClr val="FF0000"/>
                </a:solidFill>
                <a:latin typeface="AR P丸ゴシック体M" panose="020B0600010101010101" pitchFamily="50" charset="-128"/>
                <a:ea typeface="AR P丸ゴシック体M" panose="020B0600010101010101" pitchFamily="50" charset="-128"/>
              </a:rPr>
              <a:t>30</a:t>
            </a:r>
            <a:r>
              <a:rPr lang="ja-JP" altLang="en-US" sz="1600" dirty="0">
                <a:solidFill>
                  <a:srgbClr val="FF0000"/>
                </a:solidFill>
                <a:latin typeface="AR P丸ゴシック体M" panose="020B0600010101010101" pitchFamily="50" charset="-128"/>
                <a:ea typeface="AR P丸ゴシック体M" panose="020B0600010101010101" pitchFamily="50" charset="-128"/>
              </a:rPr>
              <a:t>時間／週　　</a:t>
            </a:r>
            <a:r>
              <a:rPr lang="en-US" altLang="ja-JP" sz="1600" dirty="0">
                <a:solidFill>
                  <a:srgbClr val="FF0000"/>
                </a:solidFill>
                <a:latin typeface="AR P丸ゴシック体M" panose="020B0600010101010101" pitchFamily="50" charset="-128"/>
                <a:ea typeface="AR P丸ゴシック体M" panose="020B0600010101010101" pitchFamily="50" charset="-128"/>
              </a:rPr>
              <a:t>120</a:t>
            </a:r>
            <a:r>
              <a:rPr lang="ja-JP" altLang="en-US" sz="1600" dirty="0">
                <a:solidFill>
                  <a:srgbClr val="FF0000"/>
                </a:solidFill>
                <a:latin typeface="AR P丸ゴシック体M" panose="020B0600010101010101" pitchFamily="50" charset="-128"/>
                <a:ea typeface="AR P丸ゴシック体M" panose="020B0600010101010101" pitchFamily="50" charset="-128"/>
              </a:rPr>
              <a:t>時間／月）</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1">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1">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・貯金のうち、</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「やりたいこと」に使えるお金：　</a:t>
            </a:r>
            <a:r>
              <a:rPr lang="en-US" altLang="ja-JP" sz="1600" dirty="0">
                <a:solidFill>
                  <a:srgbClr val="FF0000"/>
                </a:solidFill>
                <a:latin typeface="AR P丸ゴシック体M" panose="020B0600010101010101" pitchFamily="50" charset="-128"/>
                <a:ea typeface="AR P丸ゴシック体M" panose="020B0600010101010101" pitchFamily="50" charset="-128"/>
              </a:rPr>
              <a:t>0</a:t>
            </a:r>
            <a:r>
              <a:rPr lang="ja-JP" altLang="en-US" sz="1600" dirty="0">
                <a:solidFill>
                  <a:srgbClr val="FF0000"/>
                </a:solidFill>
                <a:latin typeface="AR P丸ゴシック体M" panose="020B0600010101010101" pitchFamily="50" charset="-128"/>
                <a:ea typeface="AR P丸ゴシック体M" panose="020B0600010101010101" pitchFamily="50" charset="-128"/>
              </a:rPr>
              <a:t>円</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・月収のうち、</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「やりたいこと」に使えるお金：　</a:t>
            </a:r>
            <a:r>
              <a:rPr lang="en-US" altLang="ja-JP" sz="1600" dirty="0">
                <a:solidFill>
                  <a:srgbClr val="FF0000"/>
                </a:solidFill>
                <a:latin typeface="AR P丸ゴシック体M" panose="020B0600010101010101" pitchFamily="50" charset="-128"/>
                <a:ea typeface="AR P丸ゴシック体M" panose="020B0600010101010101" pitchFamily="50" charset="-128"/>
              </a:rPr>
              <a:t>50,000</a:t>
            </a:r>
            <a:r>
              <a:rPr lang="ja-JP" altLang="en-US" sz="1600" dirty="0">
                <a:solidFill>
                  <a:srgbClr val="FF0000"/>
                </a:solidFill>
                <a:latin typeface="AR P丸ゴシック体M" panose="020B0600010101010101" pitchFamily="50" charset="-128"/>
                <a:ea typeface="AR P丸ゴシック体M" panose="020B0600010101010101" pitchFamily="50" charset="-128"/>
              </a:rPr>
              <a:t>円／月</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部屋の中を見渡して、次の５つに変わりそうな「モノ」があれば書き留めてください。</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・体力・気力の回復：</a:t>
            </a:r>
            <a:r>
              <a:rPr lang="ja-JP" altLang="en-US" sz="1600" dirty="0">
                <a:solidFill>
                  <a:srgbClr val="FF0000"/>
                </a:solidFill>
                <a:latin typeface="AR P丸ゴシック体M" panose="020B0600010101010101" pitchFamily="50" charset="-128"/>
                <a:ea typeface="AR P丸ゴシック体M" panose="020B0600010101010101" pitchFamily="50" charset="-128"/>
              </a:rPr>
              <a:t>ベッド</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・時間を増やす：</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・お金を増やす：</a:t>
            </a:r>
            <a:r>
              <a:rPr lang="ja-JP" altLang="en-US" sz="1600" dirty="0">
                <a:solidFill>
                  <a:srgbClr val="FF0000"/>
                </a:solidFill>
                <a:latin typeface="AR P丸ゴシック体M" panose="020B0600010101010101" pitchFamily="50" charset="-128"/>
                <a:ea typeface="AR P丸ゴシック体M" panose="020B0600010101010101" pitchFamily="50" charset="-128"/>
              </a:rPr>
              <a:t>パソコン</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・人脈を増やす：パソコン</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・後天性の強み（経験・知識・スキル・実績）を増やす：</a:t>
            </a:r>
            <a:r>
              <a:rPr lang="ja-JP" altLang="en-US" sz="1600" dirty="0">
                <a:solidFill>
                  <a:srgbClr val="FF0000"/>
                </a:solidFill>
                <a:latin typeface="AR P丸ゴシック体M" panose="020B0600010101010101" pitchFamily="50" charset="-128"/>
                <a:ea typeface="AR P丸ゴシック体M" panose="020B0600010101010101" pitchFamily="50" charset="-128"/>
              </a:rPr>
              <a:t>パソコン・タブレット</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p:txBody>
      </p:sp>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325727" y="6467301"/>
            <a:ext cx="496160" cy="289976"/>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19</a:t>
            </a:fld>
            <a:endParaRPr kumimoji="1" lang="ja-JP" altLang="en-US" sz="1400" dirty="0">
              <a:latin typeface="AR P丸ゴシック体M" panose="020B0600010101010101" pitchFamily="50" charset="-128"/>
              <a:ea typeface="AR P丸ゴシック体M" panose="020B0600010101010101" pitchFamily="50" charset="-128"/>
            </a:endParaRPr>
          </a:p>
        </p:txBody>
      </p:sp>
      <p:sp>
        <p:nvSpPr>
          <p:cNvPr id="3" name="楕円 2"/>
          <p:cNvSpPr/>
          <p:nvPr/>
        </p:nvSpPr>
        <p:spPr>
          <a:xfrm>
            <a:off x="1024128" y="1251284"/>
            <a:ext cx="1203158" cy="433137"/>
          </a:xfrm>
          <a:prstGeom prst="ellipse">
            <a:avLst/>
          </a:prstGeom>
          <a:solidFill>
            <a:srgbClr val="FF99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t>時間</a:t>
            </a:r>
          </a:p>
        </p:txBody>
      </p:sp>
      <p:sp>
        <p:nvSpPr>
          <p:cNvPr id="5" name="楕円 4">
            <a:extLst>
              <a:ext uri="{FF2B5EF4-FFF2-40B4-BE49-F238E27FC236}">
                <a16:creationId xmlns:a16="http://schemas.microsoft.com/office/drawing/2014/main" id="{BB223BEA-8798-43EE-9E62-8D7900A25CF8}"/>
              </a:ext>
            </a:extLst>
          </p:cNvPr>
          <p:cNvSpPr/>
          <p:nvPr/>
        </p:nvSpPr>
        <p:spPr>
          <a:xfrm>
            <a:off x="1024128" y="2691242"/>
            <a:ext cx="1203158" cy="433137"/>
          </a:xfrm>
          <a:prstGeom prst="ellipse">
            <a:avLst/>
          </a:prstGeom>
          <a:solidFill>
            <a:srgbClr val="FF99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t>お金</a:t>
            </a:r>
          </a:p>
        </p:txBody>
      </p:sp>
      <p:sp>
        <p:nvSpPr>
          <p:cNvPr id="7" name="楕円 6">
            <a:extLst>
              <a:ext uri="{FF2B5EF4-FFF2-40B4-BE49-F238E27FC236}">
                <a16:creationId xmlns:a16="http://schemas.microsoft.com/office/drawing/2014/main" id="{FEA3888F-3CF3-A657-A376-96E903019564}"/>
              </a:ext>
            </a:extLst>
          </p:cNvPr>
          <p:cNvSpPr/>
          <p:nvPr/>
        </p:nvSpPr>
        <p:spPr>
          <a:xfrm>
            <a:off x="1024128" y="4443842"/>
            <a:ext cx="1203158" cy="433137"/>
          </a:xfrm>
          <a:prstGeom prst="ellipse">
            <a:avLst/>
          </a:prstGeom>
          <a:solidFill>
            <a:srgbClr val="FF99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t>お金</a:t>
            </a:r>
          </a:p>
        </p:txBody>
      </p:sp>
    </p:spTree>
    <p:extLst>
      <p:ext uri="{BB962C8B-B14F-4D97-AF65-F5344CB8AC3E}">
        <p14:creationId xmlns:p14="http://schemas.microsoft.com/office/powerpoint/2010/main" val="5893478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A8834CCF-450E-976A-9E0F-A2FA43E7850B}"/>
              </a:ext>
            </a:extLst>
          </p:cNvPr>
          <p:cNvSpPr txBox="1">
            <a:spLocks/>
          </p:cNvSpPr>
          <p:nvPr/>
        </p:nvSpPr>
        <p:spPr>
          <a:xfrm>
            <a:off x="1024128" y="381000"/>
            <a:ext cx="9720072" cy="1634067"/>
          </a:xfrm>
          <a:prstGeom prst="rect">
            <a:avLst/>
          </a:prstGeom>
        </p:spPr>
        <p:txBody>
          <a:bodyPr vert="horz" lIns="91440" tIns="45720" rIns="91440" bIns="45720" rtlCol="0" anchor="t">
            <a:normAutofit/>
          </a:bodyPr>
          <a:lst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a:lstStyle>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・あなたの「やりたいこと」を応援してくれそうな人は？　</a:t>
            </a:r>
            <a:r>
              <a:rPr lang="ja-JP" altLang="en-US" sz="1600" dirty="0">
                <a:solidFill>
                  <a:srgbClr val="FF0000"/>
                </a:solidFill>
                <a:latin typeface="AR P丸ゴシック体M" panose="020B0600010101010101" pitchFamily="50" charset="-128"/>
                <a:ea typeface="AR P丸ゴシック体M" panose="020B0600010101010101" pitchFamily="50" charset="-128"/>
              </a:rPr>
              <a:t>叔父・前の職場の職員・友人</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rPr>
              <a:t>・あなたの「やりたいこと」について、自分より詳しそうな人、話をきいてみたい人は？</a:t>
            </a: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600" dirty="0">
                <a:solidFill>
                  <a:srgbClr val="FF0000"/>
                </a:solidFill>
                <a:latin typeface="AR P丸ゴシック体M" panose="020B0600010101010101" pitchFamily="50" charset="-128"/>
                <a:ea typeface="AR P丸ゴシック体M" panose="020B0600010101010101" pitchFamily="50" charset="-128"/>
              </a:rPr>
              <a:t>叔父・いとこ・前の職場の施設長</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en-US" altLang="ja-JP"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a:p>
            <a:pPr>
              <a:lnSpc>
                <a:spcPct val="120000"/>
              </a:lnSpc>
            </a:pPr>
            <a:endParaRPr lang="ja-JP" altLang="en-US" sz="1600" dirty="0">
              <a:solidFill>
                <a:schemeClr val="accent3">
                  <a:lumMod val="75000"/>
                </a:schemeClr>
              </a:solidFill>
              <a:latin typeface="AR P丸ゴシック体M" panose="020B0600010101010101" pitchFamily="50" charset="-128"/>
              <a:ea typeface="AR P丸ゴシック体M" panose="020B0600010101010101" pitchFamily="50" charset="-128"/>
            </a:endParaRPr>
          </a:p>
        </p:txBody>
      </p:sp>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325727" y="6467301"/>
            <a:ext cx="496160" cy="289976"/>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20</a:t>
            </a:fld>
            <a:endParaRPr kumimoji="1" lang="ja-JP" altLang="en-US" sz="1400" dirty="0">
              <a:latin typeface="AR P丸ゴシック体M" panose="020B0600010101010101" pitchFamily="50" charset="-128"/>
              <a:ea typeface="AR P丸ゴシック体M" panose="020B0600010101010101" pitchFamily="50" charset="-128"/>
            </a:endParaRPr>
          </a:p>
        </p:txBody>
      </p:sp>
      <p:sp>
        <p:nvSpPr>
          <p:cNvPr id="3" name="楕円 2"/>
          <p:cNvSpPr/>
          <p:nvPr/>
        </p:nvSpPr>
        <p:spPr>
          <a:xfrm>
            <a:off x="1024128" y="472351"/>
            <a:ext cx="1203158" cy="433137"/>
          </a:xfrm>
          <a:prstGeom prst="ellipse">
            <a:avLst/>
          </a:prstGeom>
          <a:solidFill>
            <a:srgbClr val="FF99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t>時間</a:t>
            </a:r>
          </a:p>
        </p:txBody>
      </p:sp>
      <p:pic>
        <p:nvPicPr>
          <p:cNvPr id="11" name="図 10">
            <a:extLst>
              <a:ext uri="{FF2B5EF4-FFF2-40B4-BE49-F238E27FC236}">
                <a16:creationId xmlns:a16="http://schemas.microsoft.com/office/drawing/2014/main" id="{C2D3958B-469C-A691-265A-B9ADE9C5DB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5707" y="2030110"/>
            <a:ext cx="7676832" cy="4727167"/>
          </a:xfrm>
          <a:prstGeom prst="rect">
            <a:avLst/>
          </a:prstGeom>
        </p:spPr>
      </p:pic>
      <p:sp>
        <p:nvSpPr>
          <p:cNvPr id="12" name="テキスト ボックス 11">
            <a:extLst>
              <a:ext uri="{FF2B5EF4-FFF2-40B4-BE49-F238E27FC236}">
                <a16:creationId xmlns:a16="http://schemas.microsoft.com/office/drawing/2014/main" id="{CCC64473-6E22-8AA5-A8EB-3E3EB18DB0E5}"/>
              </a:ext>
            </a:extLst>
          </p:cNvPr>
          <p:cNvSpPr txBox="1"/>
          <p:nvPr/>
        </p:nvSpPr>
        <p:spPr>
          <a:xfrm>
            <a:off x="2082801" y="2937934"/>
            <a:ext cx="3022600" cy="871008"/>
          </a:xfrm>
          <a:prstGeom prst="rect">
            <a:avLst/>
          </a:prstGeom>
          <a:noFill/>
        </p:spPr>
        <p:txBody>
          <a:bodyPr wrap="square" rtlCol="0">
            <a:spAutoFit/>
          </a:bodyPr>
          <a:lstStyle/>
          <a:p>
            <a:pPr>
              <a:lnSpc>
                <a:spcPct val="120000"/>
              </a:lnSpc>
            </a:pPr>
            <a:r>
              <a:rPr lang="ja-JP" altLang="en-US" sz="1100" dirty="0">
                <a:latin typeface="AR P丸ゴシック体M" panose="020B0600010101010101" pitchFamily="50" charset="-128"/>
                <a:ea typeface="AR P丸ゴシック体M" panose="020B0600010101010101" pitchFamily="50" charset="-128"/>
              </a:rPr>
              <a:t>・平日でやりたいことに使える時間：　２時間</a:t>
            </a:r>
            <a:endParaRPr lang="en-US" altLang="ja-JP" sz="1100" dirty="0">
              <a:latin typeface="AR P丸ゴシック体M" panose="020B0600010101010101" pitchFamily="50" charset="-128"/>
              <a:ea typeface="AR P丸ゴシック体M" panose="020B0600010101010101" pitchFamily="50" charset="-128"/>
            </a:endParaRPr>
          </a:p>
          <a:p>
            <a:pPr>
              <a:lnSpc>
                <a:spcPct val="120000"/>
              </a:lnSpc>
            </a:pPr>
            <a:r>
              <a:rPr lang="ja-JP" altLang="en-US" sz="1100" dirty="0">
                <a:latin typeface="AR P丸ゴシック体M" panose="020B0600010101010101" pitchFamily="50" charset="-128"/>
                <a:ea typeface="AR P丸ゴシック体M" panose="020B0600010101010101" pitchFamily="50" charset="-128"/>
              </a:rPr>
              <a:t>・休日でやりたいことに使える時間：　</a:t>
            </a:r>
            <a:r>
              <a:rPr lang="en-US" altLang="ja-JP" sz="1100" dirty="0">
                <a:solidFill>
                  <a:srgbClr val="FF0000"/>
                </a:solidFill>
                <a:latin typeface="AR P丸ゴシック体M" panose="020B0600010101010101" pitchFamily="50" charset="-128"/>
                <a:ea typeface="AR P丸ゴシック体M" panose="020B0600010101010101" pitchFamily="50" charset="-128"/>
              </a:rPr>
              <a:t>5</a:t>
            </a:r>
            <a:r>
              <a:rPr lang="ja-JP" altLang="en-US" sz="1100" dirty="0">
                <a:solidFill>
                  <a:srgbClr val="FF0000"/>
                </a:solidFill>
                <a:latin typeface="AR P丸ゴシック体M" panose="020B0600010101010101" pitchFamily="50" charset="-128"/>
                <a:ea typeface="AR P丸ゴシック体M" panose="020B0600010101010101" pitchFamily="50" charset="-128"/>
              </a:rPr>
              <a:t>時間</a:t>
            </a:r>
            <a:endParaRPr lang="en-US" altLang="ja-JP" sz="1100" dirty="0">
              <a:solidFill>
                <a:srgbClr val="FF0000"/>
              </a:solidFill>
              <a:latin typeface="AR P丸ゴシック体M" panose="020B0600010101010101" pitchFamily="50" charset="-128"/>
              <a:ea typeface="AR P丸ゴシック体M" panose="020B0600010101010101" pitchFamily="50" charset="-128"/>
            </a:endParaRPr>
          </a:p>
          <a:p>
            <a:pPr>
              <a:lnSpc>
                <a:spcPct val="120000"/>
              </a:lnSpc>
            </a:pPr>
            <a:r>
              <a:rPr lang="ja-JP" altLang="en-US" sz="1100" dirty="0">
                <a:solidFill>
                  <a:srgbClr val="FF0000"/>
                </a:solidFill>
                <a:latin typeface="AR P丸ゴシック体M" panose="020B0600010101010101" pitchFamily="50" charset="-128"/>
                <a:ea typeface="AR P丸ゴシック体M" panose="020B0600010101010101" pitchFamily="50" charset="-128"/>
              </a:rPr>
              <a:t>（合計：　　</a:t>
            </a:r>
            <a:r>
              <a:rPr lang="en-US" altLang="ja-JP" sz="1100" dirty="0">
                <a:solidFill>
                  <a:srgbClr val="FF0000"/>
                </a:solidFill>
                <a:latin typeface="AR P丸ゴシック体M" panose="020B0600010101010101" pitchFamily="50" charset="-128"/>
                <a:ea typeface="AR P丸ゴシック体M" panose="020B0600010101010101" pitchFamily="50" charset="-128"/>
              </a:rPr>
              <a:t>30</a:t>
            </a:r>
            <a:r>
              <a:rPr lang="ja-JP" altLang="en-US" sz="1100" dirty="0">
                <a:solidFill>
                  <a:srgbClr val="FF0000"/>
                </a:solidFill>
                <a:latin typeface="AR P丸ゴシック体M" panose="020B0600010101010101" pitchFamily="50" charset="-128"/>
                <a:ea typeface="AR P丸ゴシック体M" panose="020B0600010101010101" pitchFamily="50" charset="-128"/>
              </a:rPr>
              <a:t>時間／週　　</a:t>
            </a:r>
            <a:r>
              <a:rPr lang="en-US" altLang="ja-JP" sz="1100" dirty="0">
                <a:solidFill>
                  <a:srgbClr val="FF0000"/>
                </a:solidFill>
                <a:latin typeface="AR P丸ゴシック体M" panose="020B0600010101010101" pitchFamily="50" charset="-128"/>
                <a:ea typeface="AR P丸ゴシック体M" panose="020B0600010101010101" pitchFamily="50" charset="-128"/>
              </a:rPr>
              <a:t>120</a:t>
            </a:r>
            <a:r>
              <a:rPr lang="ja-JP" altLang="en-US" sz="1100" dirty="0">
                <a:solidFill>
                  <a:srgbClr val="FF0000"/>
                </a:solidFill>
                <a:latin typeface="AR P丸ゴシック体M" panose="020B0600010101010101" pitchFamily="50" charset="-128"/>
                <a:ea typeface="AR P丸ゴシック体M" panose="020B0600010101010101" pitchFamily="50" charset="-128"/>
              </a:rPr>
              <a:t>時間／月）</a:t>
            </a:r>
            <a:endParaRPr lang="en-US" altLang="ja-JP" sz="1100" dirty="0">
              <a:solidFill>
                <a:srgbClr val="FF0000"/>
              </a:solidFill>
              <a:latin typeface="AR P丸ゴシック体M" panose="020B0600010101010101" pitchFamily="50" charset="-128"/>
              <a:ea typeface="AR P丸ゴシック体M" panose="020B0600010101010101" pitchFamily="50" charset="-128"/>
            </a:endParaRPr>
          </a:p>
          <a:p>
            <a:endParaRPr kumimoji="1" lang="ja-JP" altLang="en-US" sz="1100" dirty="0"/>
          </a:p>
        </p:txBody>
      </p:sp>
      <p:sp>
        <p:nvSpPr>
          <p:cNvPr id="13" name="テキスト ボックス 12">
            <a:extLst>
              <a:ext uri="{FF2B5EF4-FFF2-40B4-BE49-F238E27FC236}">
                <a16:creationId xmlns:a16="http://schemas.microsoft.com/office/drawing/2014/main" id="{857A9CA2-B458-6E56-CAC0-48CE4D0BF1C7}"/>
              </a:ext>
            </a:extLst>
          </p:cNvPr>
          <p:cNvSpPr txBox="1"/>
          <p:nvPr/>
        </p:nvSpPr>
        <p:spPr>
          <a:xfrm>
            <a:off x="5692670" y="2937934"/>
            <a:ext cx="3022600" cy="686598"/>
          </a:xfrm>
          <a:prstGeom prst="rect">
            <a:avLst/>
          </a:prstGeom>
          <a:noFill/>
        </p:spPr>
        <p:txBody>
          <a:bodyPr wrap="square" rtlCol="0">
            <a:spAutoFit/>
          </a:bodyPr>
          <a:lstStyle/>
          <a:p>
            <a:pPr>
              <a:lnSpc>
                <a:spcPct val="120000"/>
              </a:lnSpc>
            </a:pPr>
            <a:r>
              <a:rPr kumimoji="1" lang="ja-JP" altLang="en-US" sz="1100" dirty="0">
                <a:latin typeface="AR P丸ゴシック体M" panose="020B0600010101010101" pitchFamily="50" charset="-128"/>
                <a:ea typeface="AR P丸ゴシック体M" panose="020B0600010101010101" pitchFamily="50" charset="-128"/>
              </a:rPr>
              <a:t>ひと月に</a:t>
            </a:r>
            <a:r>
              <a:rPr kumimoji="1" lang="en-US" altLang="ja-JP" sz="1100" dirty="0">
                <a:latin typeface="AR P丸ゴシック体M" panose="020B0600010101010101" pitchFamily="50" charset="-128"/>
                <a:ea typeface="AR P丸ゴシック体M" panose="020B0600010101010101" pitchFamily="50" charset="-128"/>
              </a:rPr>
              <a:t>50,000</a:t>
            </a:r>
            <a:r>
              <a:rPr kumimoji="1" lang="ja-JP" altLang="en-US" sz="1100" dirty="0">
                <a:latin typeface="AR P丸ゴシック体M" panose="020B0600010101010101" pitchFamily="50" charset="-128"/>
                <a:ea typeface="AR P丸ゴシック体M" panose="020B0600010101010101" pitchFamily="50" charset="-128"/>
              </a:rPr>
              <a:t>のお金が使える</a:t>
            </a:r>
            <a:endParaRPr kumimoji="1" lang="en-US" altLang="ja-JP" sz="1100" dirty="0">
              <a:latin typeface="AR P丸ゴシック体M" panose="020B0600010101010101" pitchFamily="50" charset="-128"/>
              <a:ea typeface="AR P丸ゴシック体M" panose="020B0600010101010101" pitchFamily="50" charset="-128"/>
            </a:endParaRPr>
          </a:p>
          <a:p>
            <a:pPr>
              <a:lnSpc>
                <a:spcPct val="120000"/>
              </a:lnSpc>
            </a:pPr>
            <a:r>
              <a:rPr kumimoji="1" lang="ja-JP" altLang="en-US" sz="1100" dirty="0">
                <a:solidFill>
                  <a:srgbClr val="FF0000"/>
                </a:solidFill>
                <a:latin typeface="AR P丸ゴシック体M" panose="020B0600010101010101" pitchFamily="50" charset="-128"/>
                <a:ea typeface="AR P丸ゴシック体M" panose="020B0600010101010101" pitchFamily="50" charset="-128"/>
              </a:rPr>
              <a:t>（貯金するか投資にまわす、習い事をするのにこれ以上お金は使わない。</a:t>
            </a:r>
            <a:r>
              <a:rPr kumimoji="1" lang="en-US" altLang="ja-JP" sz="1100" dirty="0">
                <a:solidFill>
                  <a:srgbClr val="FF0000"/>
                </a:solidFill>
                <a:latin typeface="AR P丸ゴシック体M" panose="020B0600010101010101" pitchFamily="50" charset="-128"/>
                <a:ea typeface="AR P丸ゴシック体M" panose="020B0600010101010101" pitchFamily="50" charset="-128"/>
              </a:rPr>
              <a:t>YouTube</a:t>
            </a:r>
            <a:r>
              <a:rPr kumimoji="1" lang="ja-JP" altLang="en-US" sz="1100" dirty="0">
                <a:solidFill>
                  <a:srgbClr val="FF0000"/>
                </a:solidFill>
                <a:latin typeface="AR P丸ゴシック体M" panose="020B0600010101010101" pitchFamily="50" charset="-128"/>
                <a:ea typeface="AR P丸ゴシック体M" panose="020B0600010101010101" pitchFamily="50" charset="-128"/>
              </a:rPr>
              <a:t>で充分）</a:t>
            </a:r>
            <a:endParaRPr kumimoji="1" lang="ja-JP" altLang="en-US" sz="1100" dirty="0">
              <a:solidFill>
                <a:srgbClr val="FF0000"/>
              </a:solidFill>
            </a:endParaRPr>
          </a:p>
        </p:txBody>
      </p:sp>
      <p:sp>
        <p:nvSpPr>
          <p:cNvPr id="14" name="テキスト ボックス 13">
            <a:extLst>
              <a:ext uri="{FF2B5EF4-FFF2-40B4-BE49-F238E27FC236}">
                <a16:creationId xmlns:a16="http://schemas.microsoft.com/office/drawing/2014/main" id="{AEE27AD1-A764-B2C3-4828-227E6A9985B7}"/>
              </a:ext>
            </a:extLst>
          </p:cNvPr>
          <p:cNvSpPr txBox="1"/>
          <p:nvPr/>
        </p:nvSpPr>
        <p:spPr>
          <a:xfrm>
            <a:off x="5692670" y="4944534"/>
            <a:ext cx="3022600" cy="1093376"/>
          </a:xfrm>
          <a:prstGeom prst="rect">
            <a:avLst/>
          </a:prstGeom>
          <a:noFill/>
        </p:spPr>
        <p:txBody>
          <a:bodyPr wrap="square" rtlCol="0">
            <a:spAutoFit/>
          </a:bodyPr>
          <a:lstStyle/>
          <a:p>
            <a:pPr>
              <a:lnSpc>
                <a:spcPct val="120000"/>
              </a:lnSpc>
            </a:pPr>
            <a:r>
              <a:rPr kumimoji="1" lang="ja-JP" altLang="en-US" sz="1100" dirty="0">
                <a:latin typeface="AR P丸ゴシック体M" panose="020B0600010101010101" pitchFamily="50" charset="-128"/>
                <a:ea typeface="AR P丸ゴシック体M" panose="020B0600010101010101" pitchFamily="50" charset="-128"/>
              </a:rPr>
              <a:t>叔父</a:t>
            </a:r>
            <a:endParaRPr kumimoji="1" lang="en-US" altLang="ja-JP" sz="1100" dirty="0">
              <a:latin typeface="AR P丸ゴシック体M" panose="020B0600010101010101" pitchFamily="50" charset="-128"/>
              <a:ea typeface="AR P丸ゴシック体M" panose="020B0600010101010101" pitchFamily="50" charset="-128"/>
            </a:endParaRPr>
          </a:p>
          <a:p>
            <a:pPr>
              <a:lnSpc>
                <a:spcPct val="120000"/>
              </a:lnSpc>
            </a:pPr>
            <a:r>
              <a:rPr kumimoji="1" lang="ja-JP" altLang="en-US" sz="1100" dirty="0">
                <a:latin typeface="AR P丸ゴシック体M" panose="020B0600010101010101" pitchFamily="50" charset="-128"/>
                <a:ea typeface="AR P丸ゴシック体M" panose="020B0600010101010101" pitchFamily="50" charset="-128"/>
              </a:rPr>
              <a:t>いとこ</a:t>
            </a:r>
            <a:endParaRPr kumimoji="1" lang="en-US" altLang="ja-JP" sz="1100" dirty="0">
              <a:latin typeface="AR P丸ゴシック体M" panose="020B0600010101010101" pitchFamily="50" charset="-128"/>
              <a:ea typeface="AR P丸ゴシック体M" panose="020B0600010101010101" pitchFamily="50" charset="-128"/>
            </a:endParaRPr>
          </a:p>
          <a:p>
            <a:pPr>
              <a:lnSpc>
                <a:spcPct val="120000"/>
              </a:lnSpc>
            </a:pPr>
            <a:r>
              <a:rPr kumimoji="1" lang="ja-JP" altLang="en-US" sz="1100" dirty="0">
                <a:latin typeface="AR P丸ゴシック体M" panose="020B0600010101010101" pitchFamily="50" charset="-128"/>
                <a:ea typeface="AR P丸ゴシック体M" panose="020B0600010101010101" pitchFamily="50" charset="-128"/>
              </a:rPr>
              <a:t>前職の施設長と職員</a:t>
            </a:r>
            <a:endParaRPr kumimoji="1" lang="en-US" altLang="ja-JP" sz="1100" dirty="0">
              <a:latin typeface="AR P丸ゴシック体M" panose="020B0600010101010101" pitchFamily="50" charset="-128"/>
              <a:ea typeface="AR P丸ゴシック体M" panose="020B0600010101010101" pitchFamily="50" charset="-128"/>
            </a:endParaRPr>
          </a:p>
          <a:p>
            <a:pPr>
              <a:lnSpc>
                <a:spcPct val="120000"/>
              </a:lnSpc>
            </a:pPr>
            <a:r>
              <a:rPr kumimoji="1" lang="ja-JP" altLang="en-US" sz="1100" dirty="0">
                <a:latin typeface="AR P丸ゴシック体M" panose="020B0600010101010101" pitchFamily="50" charset="-128"/>
                <a:ea typeface="AR P丸ゴシック体M" panose="020B0600010101010101" pitchFamily="50" charset="-128"/>
              </a:rPr>
              <a:t>友人</a:t>
            </a:r>
            <a:endParaRPr kumimoji="1" lang="en-US" altLang="ja-JP" sz="1100" dirty="0">
              <a:latin typeface="AR P丸ゴシック体M" panose="020B0600010101010101" pitchFamily="50" charset="-128"/>
              <a:ea typeface="AR P丸ゴシック体M" panose="020B0600010101010101" pitchFamily="50" charset="-128"/>
            </a:endParaRPr>
          </a:p>
          <a:p>
            <a:pPr>
              <a:lnSpc>
                <a:spcPct val="120000"/>
              </a:lnSpc>
            </a:pPr>
            <a:endParaRPr kumimoji="1" lang="ja-JP" altLang="en-US" sz="1100" dirty="0"/>
          </a:p>
        </p:txBody>
      </p:sp>
      <p:sp>
        <p:nvSpPr>
          <p:cNvPr id="15" name="テキスト ボックス 14">
            <a:extLst>
              <a:ext uri="{FF2B5EF4-FFF2-40B4-BE49-F238E27FC236}">
                <a16:creationId xmlns:a16="http://schemas.microsoft.com/office/drawing/2014/main" id="{41B5B6BB-9370-BC71-79CB-F0F8C7EC29EB}"/>
              </a:ext>
            </a:extLst>
          </p:cNvPr>
          <p:cNvSpPr txBox="1"/>
          <p:nvPr/>
        </p:nvSpPr>
        <p:spPr>
          <a:xfrm>
            <a:off x="2082801" y="4944534"/>
            <a:ext cx="3022600" cy="490134"/>
          </a:xfrm>
          <a:prstGeom prst="rect">
            <a:avLst/>
          </a:prstGeom>
          <a:noFill/>
        </p:spPr>
        <p:txBody>
          <a:bodyPr wrap="square" rtlCol="0">
            <a:spAutoFit/>
          </a:bodyPr>
          <a:lstStyle/>
          <a:p>
            <a:pPr>
              <a:lnSpc>
                <a:spcPct val="120000"/>
              </a:lnSpc>
            </a:pPr>
            <a:r>
              <a:rPr kumimoji="1" lang="ja-JP" altLang="en-US" sz="1100" dirty="0"/>
              <a:t>パソコン・タブレット・携帯電話</a:t>
            </a:r>
            <a:endParaRPr kumimoji="1" lang="en-US" altLang="ja-JP" sz="1100" dirty="0"/>
          </a:p>
          <a:p>
            <a:pPr>
              <a:lnSpc>
                <a:spcPct val="120000"/>
              </a:lnSpc>
            </a:pPr>
            <a:r>
              <a:rPr kumimoji="1" lang="ja-JP" altLang="en-US" sz="1100" dirty="0"/>
              <a:t>ベッド</a:t>
            </a:r>
          </a:p>
        </p:txBody>
      </p:sp>
    </p:spTree>
    <p:extLst>
      <p:ext uri="{BB962C8B-B14F-4D97-AF65-F5344CB8AC3E}">
        <p14:creationId xmlns:p14="http://schemas.microsoft.com/office/powerpoint/2010/main" val="956372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9507C433-694D-2283-8FEA-CBDA6531EA6F}"/>
              </a:ext>
            </a:extLst>
          </p:cNvPr>
          <p:cNvSpPr>
            <a:spLocks noGrp="1"/>
          </p:cNvSpPr>
          <p:nvPr>
            <p:ph type="sldNum" sz="quarter" idx="12"/>
          </p:nvPr>
        </p:nvSpPr>
        <p:spPr>
          <a:xfrm>
            <a:off x="11325727" y="6467301"/>
            <a:ext cx="496160" cy="289976"/>
          </a:xfrm>
        </p:spPr>
        <p:txBody>
          <a:bodyPr/>
          <a:lstStyle/>
          <a:p>
            <a:fld id="{70CB6DA7-0070-4786-BBA8-B93A923B9635}" type="slidenum">
              <a:rPr kumimoji="1" lang="ja-JP" altLang="en-US" sz="1400" smtClean="0">
                <a:latin typeface="AR P丸ゴシック体M" panose="020B0600010101010101" pitchFamily="50" charset="-128"/>
                <a:ea typeface="AR P丸ゴシック体M" panose="020B0600010101010101" pitchFamily="50" charset="-128"/>
              </a:rPr>
              <a:t>21</a:t>
            </a:fld>
            <a:endParaRPr kumimoji="1" lang="ja-JP" altLang="en-US" sz="1400" dirty="0">
              <a:latin typeface="AR P丸ゴシック体M" panose="020B0600010101010101" pitchFamily="50" charset="-128"/>
              <a:ea typeface="AR P丸ゴシック体M" panose="020B0600010101010101" pitchFamily="50" charset="-128"/>
            </a:endParaRPr>
          </a:p>
        </p:txBody>
      </p:sp>
      <p:pic>
        <p:nvPicPr>
          <p:cNvPr id="5" name="図 4">
            <a:extLst>
              <a:ext uri="{FF2B5EF4-FFF2-40B4-BE49-F238E27FC236}">
                <a16:creationId xmlns:a16="http://schemas.microsoft.com/office/drawing/2014/main" id="{20DE3CCF-CC95-8DB6-8C72-7E08729DE1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113" y="0"/>
            <a:ext cx="11017554" cy="6858000"/>
          </a:xfrm>
          <a:prstGeom prst="rect">
            <a:avLst/>
          </a:prstGeom>
        </p:spPr>
      </p:pic>
      <p:sp>
        <p:nvSpPr>
          <p:cNvPr id="7" name="テキスト ボックス 6">
            <a:extLst>
              <a:ext uri="{FF2B5EF4-FFF2-40B4-BE49-F238E27FC236}">
                <a16:creationId xmlns:a16="http://schemas.microsoft.com/office/drawing/2014/main" id="{2C338198-7138-9283-A496-411EEF8DF534}"/>
              </a:ext>
            </a:extLst>
          </p:cNvPr>
          <p:cNvSpPr txBox="1"/>
          <p:nvPr/>
        </p:nvSpPr>
        <p:spPr>
          <a:xfrm>
            <a:off x="2260604" y="1159934"/>
            <a:ext cx="2819400" cy="307777"/>
          </a:xfrm>
          <a:prstGeom prst="rect">
            <a:avLst/>
          </a:prstGeom>
          <a:noFill/>
        </p:spPr>
        <p:txBody>
          <a:bodyPr wrap="square" rtlCol="0">
            <a:spAutoFit/>
          </a:bodyPr>
          <a:lstStyle/>
          <a:p>
            <a:r>
              <a:rPr kumimoji="1" lang="ja-JP" altLang="en-US" sz="1400" b="1" dirty="0">
                <a:latin typeface="AR P丸ゴシック体M" panose="020B0600010101010101" pitchFamily="50" charset="-128"/>
                <a:ea typeface="AR P丸ゴシック体M" panose="020B0600010101010101" pitchFamily="50" charset="-128"/>
              </a:rPr>
              <a:t>将来は適度に田舎暮らしがしたい</a:t>
            </a:r>
            <a:endParaRPr kumimoji="1" lang="en-US" altLang="ja-JP" sz="1400" b="1" dirty="0">
              <a:latin typeface="AR P丸ゴシック体M" panose="020B0600010101010101" pitchFamily="50" charset="-128"/>
              <a:ea typeface="AR P丸ゴシック体M" panose="020B0600010101010101" pitchFamily="50" charset="-128"/>
            </a:endParaRPr>
          </a:p>
        </p:txBody>
      </p:sp>
      <p:sp>
        <p:nvSpPr>
          <p:cNvPr id="8" name="テキスト ボックス 7">
            <a:extLst>
              <a:ext uri="{FF2B5EF4-FFF2-40B4-BE49-F238E27FC236}">
                <a16:creationId xmlns:a16="http://schemas.microsoft.com/office/drawing/2014/main" id="{FEB97AC3-5D5E-EDB3-E28D-221E908CF366}"/>
              </a:ext>
            </a:extLst>
          </p:cNvPr>
          <p:cNvSpPr txBox="1"/>
          <p:nvPr/>
        </p:nvSpPr>
        <p:spPr>
          <a:xfrm>
            <a:off x="2260604" y="1617134"/>
            <a:ext cx="2819400" cy="307777"/>
          </a:xfrm>
          <a:prstGeom prst="rect">
            <a:avLst/>
          </a:prstGeom>
          <a:noFill/>
        </p:spPr>
        <p:txBody>
          <a:bodyPr wrap="square" rtlCol="0">
            <a:spAutoFit/>
          </a:bodyPr>
          <a:lstStyle/>
          <a:p>
            <a:r>
              <a:rPr kumimoji="1" lang="ja-JP" altLang="en-US" sz="1400" b="1" dirty="0">
                <a:latin typeface="AR P丸ゴシック体M" panose="020B0600010101010101" pitchFamily="50" charset="-128"/>
                <a:ea typeface="AR P丸ゴシック体M" panose="020B0600010101010101" pitchFamily="50" charset="-128"/>
              </a:rPr>
              <a:t>Ａ型作業所を作って農業をする</a:t>
            </a:r>
            <a:endParaRPr kumimoji="1" lang="en-US" altLang="ja-JP" sz="1400" b="1" dirty="0">
              <a:latin typeface="AR P丸ゴシック体M" panose="020B0600010101010101" pitchFamily="50" charset="-128"/>
              <a:ea typeface="AR P丸ゴシック体M" panose="020B0600010101010101" pitchFamily="50" charset="-128"/>
            </a:endParaRPr>
          </a:p>
        </p:txBody>
      </p:sp>
      <p:sp>
        <p:nvSpPr>
          <p:cNvPr id="9" name="テキスト ボックス 8">
            <a:extLst>
              <a:ext uri="{FF2B5EF4-FFF2-40B4-BE49-F238E27FC236}">
                <a16:creationId xmlns:a16="http://schemas.microsoft.com/office/drawing/2014/main" id="{7473D543-B9E4-53D5-AE91-ED6A55090FD2}"/>
              </a:ext>
            </a:extLst>
          </p:cNvPr>
          <p:cNvSpPr txBox="1"/>
          <p:nvPr/>
        </p:nvSpPr>
        <p:spPr>
          <a:xfrm>
            <a:off x="635003" y="2214576"/>
            <a:ext cx="1032933" cy="430887"/>
          </a:xfrm>
          <a:prstGeom prst="rect">
            <a:avLst/>
          </a:prstGeom>
          <a:noFill/>
        </p:spPr>
        <p:txBody>
          <a:bodyPr wrap="square" rtlCol="0">
            <a:spAutoFit/>
          </a:bodyPr>
          <a:lstStyle/>
          <a:p>
            <a:r>
              <a:rPr lang="ja-JP" altLang="en-US" sz="1100" b="1" dirty="0">
                <a:latin typeface="+mn-ea"/>
              </a:rPr>
              <a:t>優しいしゃべり方らしい</a:t>
            </a:r>
            <a:endParaRPr kumimoji="1" lang="ja-JP" altLang="en-US" sz="1100" b="1" dirty="0">
              <a:latin typeface="+mn-ea"/>
            </a:endParaRPr>
          </a:p>
        </p:txBody>
      </p:sp>
      <p:sp>
        <p:nvSpPr>
          <p:cNvPr id="10" name="テキスト ボックス 9">
            <a:extLst>
              <a:ext uri="{FF2B5EF4-FFF2-40B4-BE49-F238E27FC236}">
                <a16:creationId xmlns:a16="http://schemas.microsoft.com/office/drawing/2014/main" id="{67102F07-E59D-5BBA-6009-2E512B9E9522}"/>
              </a:ext>
            </a:extLst>
          </p:cNvPr>
          <p:cNvSpPr txBox="1"/>
          <p:nvPr/>
        </p:nvSpPr>
        <p:spPr>
          <a:xfrm>
            <a:off x="635003" y="3493042"/>
            <a:ext cx="1032933" cy="430887"/>
          </a:xfrm>
          <a:prstGeom prst="rect">
            <a:avLst/>
          </a:prstGeom>
          <a:noFill/>
        </p:spPr>
        <p:txBody>
          <a:bodyPr wrap="square" rtlCol="0">
            <a:spAutoFit/>
          </a:bodyPr>
          <a:lstStyle/>
          <a:p>
            <a:r>
              <a:rPr kumimoji="1" lang="ja-JP" altLang="en-US" sz="1100" b="1" dirty="0">
                <a:latin typeface="+mn-ea"/>
              </a:rPr>
              <a:t>素朴・普通の服</a:t>
            </a:r>
          </a:p>
        </p:txBody>
      </p:sp>
      <p:sp>
        <p:nvSpPr>
          <p:cNvPr id="16" name="テキスト ボックス 15">
            <a:extLst>
              <a:ext uri="{FF2B5EF4-FFF2-40B4-BE49-F238E27FC236}">
                <a16:creationId xmlns:a16="http://schemas.microsoft.com/office/drawing/2014/main" id="{3BDD527B-C3B3-2EF8-DD86-85E2C08CCCC5}"/>
              </a:ext>
            </a:extLst>
          </p:cNvPr>
          <p:cNvSpPr txBox="1"/>
          <p:nvPr/>
        </p:nvSpPr>
        <p:spPr>
          <a:xfrm>
            <a:off x="3098791" y="2282306"/>
            <a:ext cx="1210588" cy="246221"/>
          </a:xfrm>
          <a:prstGeom prst="rect">
            <a:avLst/>
          </a:prstGeom>
          <a:noFill/>
        </p:spPr>
        <p:txBody>
          <a:bodyPr wrap="none" rtlCol="0">
            <a:spAutoFit/>
          </a:bodyPr>
          <a:lstStyle/>
          <a:p>
            <a:r>
              <a:rPr kumimoji="1" lang="ja-JP" altLang="en-US" sz="1000" b="1" dirty="0"/>
              <a:t>性格はポジティブ</a:t>
            </a:r>
          </a:p>
        </p:txBody>
      </p:sp>
      <p:sp>
        <p:nvSpPr>
          <p:cNvPr id="17" name="テキスト ボックス 16">
            <a:extLst>
              <a:ext uri="{FF2B5EF4-FFF2-40B4-BE49-F238E27FC236}">
                <a16:creationId xmlns:a16="http://schemas.microsoft.com/office/drawing/2014/main" id="{97A8CDD9-6963-6EFA-99FE-7A05902601C6}"/>
              </a:ext>
            </a:extLst>
          </p:cNvPr>
          <p:cNvSpPr txBox="1"/>
          <p:nvPr/>
        </p:nvSpPr>
        <p:spPr>
          <a:xfrm>
            <a:off x="3098790" y="2498005"/>
            <a:ext cx="1210588" cy="246221"/>
          </a:xfrm>
          <a:prstGeom prst="rect">
            <a:avLst/>
          </a:prstGeom>
          <a:noFill/>
        </p:spPr>
        <p:txBody>
          <a:bodyPr wrap="none" rtlCol="0">
            <a:spAutoFit/>
          </a:bodyPr>
          <a:lstStyle/>
          <a:p>
            <a:r>
              <a:rPr kumimoji="1" lang="ja-JP" altLang="en-US" sz="1000" b="1" dirty="0"/>
              <a:t>新しいものに敏感</a:t>
            </a:r>
          </a:p>
        </p:txBody>
      </p:sp>
      <p:sp>
        <p:nvSpPr>
          <p:cNvPr id="18" name="テキスト ボックス 17">
            <a:extLst>
              <a:ext uri="{FF2B5EF4-FFF2-40B4-BE49-F238E27FC236}">
                <a16:creationId xmlns:a16="http://schemas.microsoft.com/office/drawing/2014/main" id="{C3EB5E09-9140-C26C-0108-F2DAF891146C}"/>
              </a:ext>
            </a:extLst>
          </p:cNvPr>
          <p:cNvSpPr txBox="1"/>
          <p:nvPr/>
        </p:nvSpPr>
        <p:spPr>
          <a:xfrm>
            <a:off x="3098789" y="2706180"/>
            <a:ext cx="1338828" cy="246221"/>
          </a:xfrm>
          <a:prstGeom prst="rect">
            <a:avLst/>
          </a:prstGeom>
          <a:noFill/>
        </p:spPr>
        <p:txBody>
          <a:bodyPr wrap="none" rtlCol="0">
            <a:spAutoFit/>
          </a:bodyPr>
          <a:lstStyle/>
          <a:p>
            <a:r>
              <a:rPr kumimoji="1" lang="ja-JP" altLang="en-US" sz="1000" b="1" dirty="0"/>
              <a:t>ひらめきを重視する</a:t>
            </a:r>
          </a:p>
        </p:txBody>
      </p:sp>
      <p:sp>
        <p:nvSpPr>
          <p:cNvPr id="19" name="テキスト ボックス 18">
            <a:extLst>
              <a:ext uri="{FF2B5EF4-FFF2-40B4-BE49-F238E27FC236}">
                <a16:creationId xmlns:a16="http://schemas.microsoft.com/office/drawing/2014/main" id="{B21C6A75-5433-F3CD-693E-B4F8FBC28130}"/>
              </a:ext>
            </a:extLst>
          </p:cNvPr>
          <p:cNvSpPr txBox="1"/>
          <p:nvPr/>
        </p:nvSpPr>
        <p:spPr>
          <a:xfrm>
            <a:off x="3098788" y="2923881"/>
            <a:ext cx="2236510" cy="246221"/>
          </a:xfrm>
          <a:prstGeom prst="rect">
            <a:avLst/>
          </a:prstGeom>
          <a:noFill/>
        </p:spPr>
        <p:txBody>
          <a:bodyPr wrap="none" rtlCol="0">
            <a:spAutoFit/>
          </a:bodyPr>
          <a:lstStyle/>
          <a:p>
            <a:r>
              <a:rPr kumimoji="1" lang="ja-JP" altLang="en-US" sz="1000" b="1" dirty="0"/>
              <a:t>リサーチ、比較、検討、計画を重視</a:t>
            </a:r>
          </a:p>
        </p:txBody>
      </p:sp>
      <p:sp>
        <p:nvSpPr>
          <p:cNvPr id="20" name="テキスト ボックス 19">
            <a:extLst>
              <a:ext uri="{FF2B5EF4-FFF2-40B4-BE49-F238E27FC236}">
                <a16:creationId xmlns:a16="http://schemas.microsoft.com/office/drawing/2014/main" id="{F5AF310D-4F93-6DCE-0159-274C4AF09B4B}"/>
              </a:ext>
            </a:extLst>
          </p:cNvPr>
          <p:cNvSpPr txBox="1"/>
          <p:nvPr/>
        </p:nvSpPr>
        <p:spPr>
          <a:xfrm>
            <a:off x="3098786" y="3140417"/>
            <a:ext cx="1723549" cy="246221"/>
          </a:xfrm>
          <a:prstGeom prst="rect">
            <a:avLst/>
          </a:prstGeom>
          <a:noFill/>
        </p:spPr>
        <p:txBody>
          <a:bodyPr wrap="none" rtlCol="0">
            <a:spAutoFit/>
          </a:bodyPr>
          <a:lstStyle/>
          <a:p>
            <a:r>
              <a:rPr kumimoji="1" lang="ja-JP" altLang="en-US" sz="1000" b="1" dirty="0"/>
              <a:t>長期期的にコツコツとやる</a:t>
            </a:r>
          </a:p>
        </p:txBody>
      </p:sp>
      <p:sp>
        <p:nvSpPr>
          <p:cNvPr id="21" name="テキスト ボックス 20">
            <a:extLst>
              <a:ext uri="{FF2B5EF4-FFF2-40B4-BE49-F238E27FC236}">
                <a16:creationId xmlns:a16="http://schemas.microsoft.com/office/drawing/2014/main" id="{8F5DA642-628B-93D9-C130-EABAD0D14EDA}"/>
              </a:ext>
            </a:extLst>
          </p:cNvPr>
          <p:cNvSpPr txBox="1"/>
          <p:nvPr/>
        </p:nvSpPr>
        <p:spPr>
          <a:xfrm>
            <a:off x="3098786" y="3361214"/>
            <a:ext cx="1467068" cy="246221"/>
          </a:xfrm>
          <a:prstGeom prst="rect">
            <a:avLst/>
          </a:prstGeom>
          <a:noFill/>
        </p:spPr>
        <p:txBody>
          <a:bodyPr wrap="none" rtlCol="0">
            <a:spAutoFit/>
          </a:bodyPr>
          <a:lstStyle/>
          <a:p>
            <a:r>
              <a:rPr kumimoji="1" lang="ja-JP" altLang="en-US" sz="1000" b="1" dirty="0"/>
              <a:t>人を巻き込むのが好き</a:t>
            </a:r>
          </a:p>
        </p:txBody>
      </p:sp>
      <p:sp>
        <p:nvSpPr>
          <p:cNvPr id="22" name="テキスト ボックス 21">
            <a:extLst>
              <a:ext uri="{FF2B5EF4-FFF2-40B4-BE49-F238E27FC236}">
                <a16:creationId xmlns:a16="http://schemas.microsoft.com/office/drawing/2014/main" id="{3BACB52B-E63D-5C87-E380-89BB9004FB88}"/>
              </a:ext>
            </a:extLst>
          </p:cNvPr>
          <p:cNvSpPr txBox="1"/>
          <p:nvPr/>
        </p:nvSpPr>
        <p:spPr>
          <a:xfrm>
            <a:off x="3098786" y="3573795"/>
            <a:ext cx="2108269" cy="246221"/>
          </a:xfrm>
          <a:prstGeom prst="rect">
            <a:avLst/>
          </a:prstGeom>
          <a:noFill/>
        </p:spPr>
        <p:txBody>
          <a:bodyPr wrap="none" rtlCol="0">
            <a:spAutoFit/>
          </a:bodyPr>
          <a:lstStyle/>
          <a:p>
            <a:r>
              <a:rPr kumimoji="1" lang="ja-JP" altLang="en-US" sz="1000" b="1" dirty="0"/>
              <a:t>人を引っ張ることに喜びを感じる</a:t>
            </a:r>
          </a:p>
        </p:txBody>
      </p:sp>
      <p:sp>
        <p:nvSpPr>
          <p:cNvPr id="23" name="テキスト ボックス 22">
            <a:extLst>
              <a:ext uri="{FF2B5EF4-FFF2-40B4-BE49-F238E27FC236}">
                <a16:creationId xmlns:a16="http://schemas.microsoft.com/office/drawing/2014/main" id="{E636AEDA-4608-A249-2217-4B8918A60CF9}"/>
              </a:ext>
            </a:extLst>
          </p:cNvPr>
          <p:cNvSpPr txBox="1"/>
          <p:nvPr/>
        </p:nvSpPr>
        <p:spPr>
          <a:xfrm>
            <a:off x="3098786" y="3789862"/>
            <a:ext cx="1338828" cy="246221"/>
          </a:xfrm>
          <a:prstGeom prst="rect">
            <a:avLst/>
          </a:prstGeom>
          <a:noFill/>
        </p:spPr>
        <p:txBody>
          <a:bodyPr wrap="none" rtlCol="0">
            <a:spAutoFit/>
          </a:bodyPr>
          <a:lstStyle/>
          <a:p>
            <a:r>
              <a:rPr kumimoji="1" lang="ja-JP" altLang="en-US" sz="1000" b="1" dirty="0"/>
              <a:t>過程・成長を楽しむ</a:t>
            </a:r>
          </a:p>
        </p:txBody>
      </p:sp>
      <p:sp>
        <p:nvSpPr>
          <p:cNvPr id="24" name="テキスト ボックス 23">
            <a:extLst>
              <a:ext uri="{FF2B5EF4-FFF2-40B4-BE49-F238E27FC236}">
                <a16:creationId xmlns:a16="http://schemas.microsoft.com/office/drawing/2014/main" id="{81FB44CA-35DA-CFD4-FD91-DD02BBE8AE35}"/>
              </a:ext>
            </a:extLst>
          </p:cNvPr>
          <p:cNvSpPr txBox="1"/>
          <p:nvPr/>
        </p:nvSpPr>
        <p:spPr>
          <a:xfrm>
            <a:off x="3328010" y="4705575"/>
            <a:ext cx="880379" cy="400110"/>
          </a:xfrm>
          <a:prstGeom prst="rect">
            <a:avLst/>
          </a:prstGeom>
          <a:noFill/>
        </p:spPr>
        <p:txBody>
          <a:bodyPr wrap="square" rtlCol="0">
            <a:spAutoFit/>
          </a:bodyPr>
          <a:lstStyle/>
          <a:p>
            <a:r>
              <a:rPr kumimoji="1" lang="ja-JP" altLang="en-US" sz="1000" b="1" dirty="0"/>
              <a:t>週に</a:t>
            </a:r>
            <a:r>
              <a:rPr kumimoji="1" lang="en-US" altLang="ja-JP" sz="1000" b="1" dirty="0"/>
              <a:t>120</a:t>
            </a:r>
            <a:r>
              <a:rPr kumimoji="1" lang="ja-JP" altLang="en-US" sz="1000" b="1" dirty="0"/>
              <a:t>時間使える</a:t>
            </a:r>
          </a:p>
        </p:txBody>
      </p:sp>
      <p:sp>
        <p:nvSpPr>
          <p:cNvPr id="25" name="テキスト ボックス 24">
            <a:extLst>
              <a:ext uri="{FF2B5EF4-FFF2-40B4-BE49-F238E27FC236}">
                <a16:creationId xmlns:a16="http://schemas.microsoft.com/office/drawing/2014/main" id="{A57FF86D-7AB9-C20C-C74B-AB278B3E8526}"/>
              </a:ext>
            </a:extLst>
          </p:cNvPr>
          <p:cNvSpPr txBox="1"/>
          <p:nvPr/>
        </p:nvSpPr>
        <p:spPr>
          <a:xfrm>
            <a:off x="4454919" y="4663240"/>
            <a:ext cx="880379" cy="553998"/>
          </a:xfrm>
          <a:prstGeom prst="rect">
            <a:avLst/>
          </a:prstGeom>
          <a:noFill/>
        </p:spPr>
        <p:txBody>
          <a:bodyPr wrap="square" rtlCol="0">
            <a:spAutoFit/>
          </a:bodyPr>
          <a:lstStyle/>
          <a:p>
            <a:r>
              <a:rPr kumimoji="1" lang="ja-JP" altLang="en-US" sz="1000" b="1" dirty="0"/>
              <a:t>月に</a:t>
            </a:r>
            <a:r>
              <a:rPr kumimoji="1" lang="en-US" altLang="ja-JP" sz="1000" b="1" dirty="0"/>
              <a:t>50,000</a:t>
            </a:r>
            <a:r>
              <a:rPr kumimoji="1" lang="ja-JP" altLang="en-US" sz="1000" b="1" dirty="0"/>
              <a:t>円貯金できる</a:t>
            </a:r>
          </a:p>
        </p:txBody>
      </p:sp>
      <p:sp>
        <p:nvSpPr>
          <p:cNvPr id="26" name="テキスト ボックス 25">
            <a:extLst>
              <a:ext uri="{FF2B5EF4-FFF2-40B4-BE49-F238E27FC236}">
                <a16:creationId xmlns:a16="http://schemas.microsoft.com/office/drawing/2014/main" id="{061C324D-6268-21FE-4221-4E784DFC2DD1}"/>
              </a:ext>
            </a:extLst>
          </p:cNvPr>
          <p:cNvSpPr txBox="1"/>
          <p:nvPr/>
        </p:nvSpPr>
        <p:spPr>
          <a:xfrm>
            <a:off x="3328010" y="5668107"/>
            <a:ext cx="880379" cy="553998"/>
          </a:xfrm>
          <a:prstGeom prst="rect">
            <a:avLst/>
          </a:prstGeom>
          <a:noFill/>
        </p:spPr>
        <p:txBody>
          <a:bodyPr wrap="square" rtlCol="0">
            <a:spAutoFit/>
          </a:bodyPr>
          <a:lstStyle/>
          <a:p>
            <a:r>
              <a:rPr kumimoji="1" lang="ja-JP" altLang="en-US" sz="1000" b="1" dirty="0"/>
              <a:t>パソコン</a:t>
            </a:r>
            <a:endParaRPr kumimoji="1" lang="en-US" altLang="ja-JP" sz="1000" b="1" dirty="0"/>
          </a:p>
          <a:p>
            <a:r>
              <a:rPr kumimoji="1" lang="ja-JP" altLang="en-US" sz="1000" b="1" dirty="0"/>
              <a:t>タブレット</a:t>
            </a:r>
            <a:endParaRPr kumimoji="1" lang="en-US" altLang="ja-JP" sz="1000" b="1" dirty="0"/>
          </a:p>
          <a:p>
            <a:r>
              <a:rPr kumimoji="1" lang="ja-JP" altLang="en-US" sz="1000" b="1" dirty="0"/>
              <a:t>携帯電話</a:t>
            </a:r>
          </a:p>
        </p:txBody>
      </p:sp>
      <p:sp>
        <p:nvSpPr>
          <p:cNvPr id="27" name="テキスト ボックス 26">
            <a:extLst>
              <a:ext uri="{FF2B5EF4-FFF2-40B4-BE49-F238E27FC236}">
                <a16:creationId xmlns:a16="http://schemas.microsoft.com/office/drawing/2014/main" id="{770B05C2-524A-7380-A868-C9042D6609ED}"/>
              </a:ext>
            </a:extLst>
          </p:cNvPr>
          <p:cNvSpPr txBox="1"/>
          <p:nvPr/>
        </p:nvSpPr>
        <p:spPr>
          <a:xfrm>
            <a:off x="4377267" y="5668107"/>
            <a:ext cx="958031" cy="553998"/>
          </a:xfrm>
          <a:prstGeom prst="rect">
            <a:avLst/>
          </a:prstGeom>
          <a:noFill/>
        </p:spPr>
        <p:txBody>
          <a:bodyPr wrap="square" rtlCol="0">
            <a:spAutoFit/>
          </a:bodyPr>
          <a:lstStyle/>
          <a:p>
            <a:r>
              <a:rPr kumimoji="1" lang="ja-JP" altLang="en-US" sz="1000" b="1" dirty="0"/>
              <a:t>叔父・いとこ</a:t>
            </a:r>
            <a:endParaRPr kumimoji="1" lang="en-US" altLang="ja-JP" sz="1000" b="1" dirty="0"/>
          </a:p>
          <a:p>
            <a:r>
              <a:rPr kumimoji="1" lang="ja-JP" altLang="en-US" sz="1000" b="1" dirty="0"/>
              <a:t>前職の職員</a:t>
            </a:r>
            <a:endParaRPr kumimoji="1" lang="en-US" altLang="ja-JP" sz="1000" b="1" dirty="0"/>
          </a:p>
          <a:p>
            <a:r>
              <a:rPr kumimoji="1" lang="ja-JP" altLang="en-US" sz="1000" b="1" dirty="0"/>
              <a:t>友人</a:t>
            </a:r>
          </a:p>
        </p:txBody>
      </p:sp>
      <p:sp>
        <p:nvSpPr>
          <p:cNvPr id="28" name="テキスト ボックス 27">
            <a:extLst>
              <a:ext uri="{FF2B5EF4-FFF2-40B4-BE49-F238E27FC236}">
                <a16:creationId xmlns:a16="http://schemas.microsoft.com/office/drawing/2014/main" id="{6E89A961-6A89-1DF4-CAC5-5D0DCCDD7A08}"/>
              </a:ext>
            </a:extLst>
          </p:cNvPr>
          <p:cNvSpPr txBox="1"/>
          <p:nvPr/>
        </p:nvSpPr>
        <p:spPr>
          <a:xfrm>
            <a:off x="931334" y="4605645"/>
            <a:ext cx="1032933" cy="646331"/>
          </a:xfrm>
          <a:prstGeom prst="rect">
            <a:avLst/>
          </a:prstGeom>
          <a:noFill/>
        </p:spPr>
        <p:txBody>
          <a:bodyPr wrap="square" rtlCol="0">
            <a:spAutoFit/>
          </a:bodyPr>
          <a:lstStyle/>
          <a:p>
            <a:r>
              <a:rPr kumimoji="1" lang="ja-JP" altLang="en-US" sz="800" dirty="0"/>
              <a:t>起業の経験がある</a:t>
            </a:r>
            <a:endParaRPr kumimoji="1" lang="en-US" altLang="ja-JP" sz="800" dirty="0"/>
          </a:p>
          <a:p>
            <a:r>
              <a:rPr kumimoji="1" lang="ja-JP" altLang="en-US" sz="800" dirty="0"/>
              <a:t>ピア・カウンセリングの経験がある。</a:t>
            </a:r>
            <a:endParaRPr kumimoji="1" lang="en-US" altLang="ja-JP" sz="800" dirty="0"/>
          </a:p>
          <a:p>
            <a:pPr marL="171450" indent="-171450">
              <a:buFont typeface="Arial" panose="020B0604020202020204" pitchFamily="34" charset="0"/>
              <a:buChar char="•"/>
            </a:pPr>
            <a:endParaRPr kumimoji="1" lang="ja-JP" altLang="en-US" sz="1200" dirty="0"/>
          </a:p>
        </p:txBody>
      </p:sp>
      <p:sp>
        <p:nvSpPr>
          <p:cNvPr id="29" name="テキスト ボックス 28">
            <a:extLst>
              <a:ext uri="{FF2B5EF4-FFF2-40B4-BE49-F238E27FC236}">
                <a16:creationId xmlns:a16="http://schemas.microsoft.com/office/drawing/2014/main" id="{44107A5D-C8B5-79D6-1663-098C7ECC0841}"/>
              </a:ext>
            </a:extLst>
          </p:cNvPr>
          <p:cNvSpPr txBox="1"/>
          <p:nvPr/>
        </p:nvSpPr>
        <p:spPr>
          <a:xfrm>
            <a:off x="2065853" y="4605645"/>
            <a:ext cx="1032933" cy="892552"/>
          </a:xfrm>
          <a:prstGeom prst="rect">
            <a:avLst/>
          </a:prstGeom>
          <a:noFill/>
        </p:spPr>
        <p:txBody>
          <a:bodyPr wrap="square" rtlCol="0">
            <a:spAutoFit/>
          </a:bodyPr>
          <a:lstStyle/>
          <a:p>
            <a:r>
              <a:rPr kumimoji="1" lang="ja-JP" altLang="en-US" sz="800" dirty="0"/>
              <a:t>カウンセリングの知識を持っている。</a:t>
            </a:r>
            <a:endParaRPr kumimoji="1" lang="en-US" altLang="ja-JP" sz="800" dirty="0"/>
          </a:p>
          <a:p>
            <a:r>
              <a:rPr kumimoji="1" lang="ja-JP" altLang="en-US" sz="800" dirty="0"/>
              <a:t>ウェブデザインの知識がある。</a:t>
            </a:r>
            <a:endParaRPr kumimoji="1" lang="en-US" altLang="ja-JP" sz="800" dirty="0"/>
          </a:p>
          <a:p>
            <a:r>
              <a:rPr kumimoji="1" lang="ja-JP" altLang="en-US" sz="800" dirty="0"/>
              <a:t>。</a:t>
            </a:r>
            <a:endParaRPr kumimoji="1" lang="en-US" altLang="ja-JP" sz="800" dirty="0"/>
          </a:p>
          <a:p>
            <a:pPr marL="171450" indent="-171450">
              <a:buFont typeface="Arial" panose="020B0604020202020204" pitchFamily="34" charset="0"/>
              <a:buChar char="•"/>
            </a:pPr>
            <a:endParaRPr kumimoji="1" lang="ja-JP" altLang="en-US" sz="1200" dirty="0"/>
          </a:p>
        </p:txBody>
      </p:sp>
      <p:sp>
        <p:nvSpPr>
          <p:cNvPr id="32" name="テキスト ボックス 31">
            <a:extLst>
              <a:ext uri="{FF2B5EF4-FFF2-40B4-BE49-F238E27FC236}">
                <a16:creationId xmlns:a16="http://schemas.microsoft.com/office/drawing/2014/main" id="{C8DD3BBE-2E10-9AA2-3F0F-A3D37682597C}"/>
              </a:ext>
            </a:extLst>
          </p:cNvPr>
          <p:cNvSpPr txBox="1"/>
          <p:nvPr/>
        </p:nvSpPr>
        <p:spPr>
          <a:xfrm>
            <a:off x="2065853" y="5621940"/>
            <a:ext cx="1032933" cy="584775"/>
          </a:xfrm>
          <a:prstGeom prst="rect">
            <a:avLst/>
          </a:prstGeom>
          <a:noFill/>
        </p:spPr>
        <p:txBody>
          <a:bodyPr wrap="square" rtlCol="0">
            <a:spAutoFit/>
          </a:bodyPr>
          <a:lstStyle/>
          <a:p>
            <a:r>
              <a:rPr kumimoji="1" lang="en-US" altLang="ja-JP" sz="800" dirty="0"/>
              <a:t>3</a:t>
            </a:r>
            <a:r>
              <a:rPr kumimoji="1" lang="ja-JP" altLang="en-US" sz="800" dirty="0"/>
              <a:t>年間福祉</a:t>
            </a:r>
            <a:endParaRPr kumimoji="1" lang="en-US" altLang="ja-JP" sz="800" dirty="0"/>
          </a:p>
          <a:p>
            <a:r>
              <a:rPr kumimoji="1" lang="ja-JP" altLang="en-US" sz="800" dirty="0"/>
              <a:t>携帯電話の開発</a:t>
            </a:r>
            <a:endParaRPr kumimoji="1" lang="en-US" altLang="ja-JP" sz="800" dirty="0"/>
          </a:p>
          <a:p>
            <a:r>
              <a:rPr kumimoji="1" lang="ja-JP" altLang="en-US" sz="800" dirty="0"/>
              <a:t>地下鉄建設報告書。</a:t>
            </a:r>
            <a:endParaRPr kumimoji="1" lang="en-US" altLang="ja-JP" sz="800" dirty="0"/>
          </a:p>
          <a:p>
            <a:r>
              <a:rPr kumimoji="1" lang="en-US" altLang="ja-JP" sz="800" dirty="0"/>
              <a:t>NPO</a:t>
            </a:r>
            <a:r>
              <a:rPr kumimoji="1" lang="ja-JP" altLang="en-US" sz="800" dirty="0"/>
              <a:t>法人の事務</a:t>
            </a:r>
            <a:endParaRPr kumimoji="1" lang="en-US" altLang="ja-JP" sz="800" dirty="0"/>
          </a:p>
        </p:txBody>
      </p:sp>
      <p:sp>
        <p:nvSpPr>
          <p:cNvPr id="33" name="テキスト ボックス 32">
            <a:extLst>
              <a:ext uri="{FF2B5EF4-FFF2-40B4-BE49-F238E27FC236}">
                <a16:creationId xmlns:a16="http://schemas.microsoft.com/office/drawing/2014/main" id="{792978A8-6325-2C6D-3040-9D17B7C77C00}"/>
              </a:ext>
            </a:extLst>
          </p:cNvPr>
          <p:cNvSpPr txBox="1"/>
          <p:nvPr/>
        </p:nvSpPr>
        <p:spPr>
          <a:xfrm>
            <a:off x="948481" y="5621940"/>
            <a:ext cx="1032933" cy="646331"/>
          </a:xfrm>
          <a:prstGeom prst="rect">
            <a:avLst/>
          </a:prstGeom>
          <a:noFill/>
        </p:spPr>
        <p:txBody>
          <a:bodyPr wrap="square" rtlCol="0">
            <a:spAutoFit/>
          </a:bodyPr>
          <a:lstStyle/>
          <a:p>
            <a:r>
              <a:rPr kumimoji="1" lang="ja-JP" altLang="en-US" sz="800" dirty="0"/>
              <a:t>パソコン事務</a:t>
            </a:r>
            <a:endParaRPr kumimoji="1" lang="en-US" altLang="ja-JP" sz="800" dirty="0"/>
          </a:p>
          <a:p>
            <a:r>
              <a:rPr kumimoji="1" lang="ja-JP" altLang="en-US" sz="800" dirty="0"/>
              <a:t>土木・建築の図面</a:t>
            </a:r>
            <a:endParaRPr kumimoji="1" lang="en-US" altLang="ja-JP" sz="800" dirty="0"/>
          </a:p>
          <a:p>
            <a:endParaRPr kumimoji="1" lang="en-US" altLang="ja-JP" sz="800" dirty="0"/>
          </a:p>
          <a:p>
            <a:pPr marL="171450" indent="-171450">
              <a:buFont typeface="Arial" panose="020B0604020202020204" pitchFamily="34" charset="0"/>
              <a:buChar char="•"/>
            </a:pPr>
            <a:endParaRPr kumimoji="1" lang="ja-JP" altLang="en-US" sz="1200" dirty="0"/>
          </a:p>
        </p:txBody>
      </p:sp>
      <p:sp>
        <p:nvSpPr>
          <p:cNvPr id="39" name="テキスト ボックス 38">
            <a:extLst>
              <a:ext uri="{FF2B5EF4-FFF2-40B4-BE49-F238E27FC236}">
                <a16:creationId xmlns:a16="http://schemas.microsoft.com/office/drawing/2014/main" id="{EAC2BBFE-5ED5-B509-3824-D3806EE0B7BE}"/>
              </a:ext>
            </a:extLst>
          </p:cNvPr>
          <p:cNvSpPr txBox="1"/>
          <p:nvPr/>
        </p:nvSpPr>
        <p:spPr>
          <a:xfrm>
            <a:off x="9254064" y="515817"/>
            <a:ext cx="723275" cy="307777"/>
          </a:xfrm>
          <a:prstGeom prst="rect">
            <a:avLst/>
          </a:prstGeom>
          <a:noFill/>
        </p:spPr>
        <p:txBody>
          <a:bodyPr wrap="none" rtlCol="0">
            <a:spAutoFit/>
          </a:bodyPr>
          <a:lstStyle/>
          <a:p>
            <a:r>
              <a:rPr kumimoji="1" lang="ja-JP" altLang="en-US" sz="1400" dirty="0">
                <a:solidFill>
                  <a:srgbClr val="FF00FF"/>
                </a:solidFill>
              </a:rPr>
              <a:t>ゴール</a:t>
            </a:r>
          </a:p>
        </p:txBody>
      </p:sp>
      <p:sp>
        <p:nvSpPr>
          <p:cNvPr id="40" name="テキスト ボックス 39">
            <a:extLst>
              <a:ext uri="{FF2B5EF4-FFF2-40B4-BE49-F238E27FC236}">
                <a16:creationId xmlns:a16="http://schemas.microsoft.com/office/drawing/2014/main" id="{14B9DEB0-F19C-89CF-8442-7118FF5DBCD4}"/>
              </a:ext>
            </a:extLst>
          </p:cNvPr>
          <p:cNvSpPr txBox="1"/>
          <p:nvPr/>
        </p:nvSpPr>
        <p:spPr>
          <a:xfrm>
            <a:off x="7272867" y="2190228"/>
            <a:ext cx="1082348" cy="307777"/>
          </a:xfrm>
          <a:prstGeom prst="rect">
            <a:avLst/>
          </a:prstGeom>
          <a:noFill/>
        </p:spPr>
        <p:txBody>
          <a:bodyPr wrap="none" rtlCol="0">
            <a:spAutoFit/>
          </a:bodyPr>
          <a:lstStyle/>
          <a:p>
            <a:r>
              <a:rPr kumimoji="1" lang="ja-JP" altLang="en-US" sz="1400" dirty="0">
                <a:solidFill>
                  <a:srgbClr val="FF00FF"/>
                </a:solidFill>
              </a:rPr>
              <a:t>中間地点２</a:t>
            </a:r>
          </a:p>
        </p:txBody>
      </p:sp>
      <p:sp>
        <p:nvSpPr>
          <p:cNvPr id="41" name="テキスト ボックス 40">
            <a:extLst>
              <a:ext uri="{FF2B5EF4-FFF2-40B4-BE49-F238E27FC236}">
                <a16:creationId xmlns:a16="http://schemas.microsoft.com/office/drawing/2014/main" id="{05BF327A-7DD3-6C4A-D488-6788181ACF70}"/>
              </a:ext>
            </a:extLst>
          </p:cNvPr>
          <p:cNvSpPr txBox="1"/>
          <p:nvPr/>
        </p:nvSpPr>
        <p:spPr>
          <a:xfrm>
            <a:off x="9101663" y="3633424"/>
            <a:ext cx="1082348" cy="307777"/>
          </a:xfrm>
          <a:prstGeom prst="rect">
            <a:avLst/>
          </a:prstGeom>
          <a:noFill/>
        </p:spPr>
        <p:txBody>
          <a:bodyPr wrap="none" rtlCol="0">
            <a:spAutoFit/>
          </a:bodyPr>
          <a:lstStyle/>
          <a:p>
            <a:r>
              <a:rPr kumimoji="1" lang="ja-JP" altLang="en-US" sz="1400" dirty="0">
                <a:solidFill>
                  <a:srgbClr val="FF00FF"/>
                </a:solidFill>
              </a:rPr>
              <a:t>中間地点１</a:t>
            </a:r>
          </a:p>
        </p:txBody>
      </p:sp>
      <p:sp>
        <p:nvSpPr>
          <p:cNvPr id="42" name="テキスト ボックス 41">
            <a:extLst>
              <a:ext uri="{FF2B5EF4-FFF2-40B4-BE49-F238E27FC236}">
                <a16:creationId xmlns:a16="http://schemas.microsoft.com/office/drawing/2014/main" id="{24E56EA9-FF47-8799-4BE1-7875033334FB}"/>
              </a:ext>
            </a:extLst>
          </p:cNvPr>
          <p:cNvSpPr txBox="1"/>
          <p:nvPr/>
        </p:nvSpPr>
        <p:spPr>
          <a:xfrm>
            <a:off x="7323663" y="5131151"/>
            <a:ext cx="902811" cy="307777"/>
          </a:xfrm>
          <a:prstGeom prst="rect">
            <a:avLst/>
          </a:prstGeom>
          <a:noFill/>
        </p:spPr>
        <p:txBody>
          <a:bodyPr wrap="none" rtlCol="0">
            <a:spAutoFit/>
          </a:bodyPr>
          <a:lstStyle/>
          <a:p>
            <a:r>
              <a:rPr kumimoji="1" lang="ja-JP" altLang="en-US" sz="1400" dirty="0">
                <a:solidFill>
                  <a:srgbClr val="FF00FF"/>
                </a:solidFill>
              </a:rPr>
              <a:t>現在地点</a:t>
            </a:r>
          </a:p>
        </p:txBody>
      </p:sp>
      <p:sp>
        <p:nvSpPr>
          <p:cNvPr id="43" name="テキスト ボックス 42">
            <a:extLst>
              <a:ext uri="{FF2B5EF4-FFF2-40B4-BE49-F238E27FC236}">
                <a16:creationId xmlns:a16="http://schemas.microsoft.com/office/drawing/2014/main" id="{F1A89D3A-5394-A962-22E3-03350DCEF3A1}"/>
              </a:ext>
            </a:extLst>
          </p:cNvPr>
          <p:cNvSpPr txBox="1"/>
          <p:nvPr/>
        </p:nvSpPr>
        <p:spPr>
          <a:xfrm>
            <a:off x="6826588" y="3386638"/>
            <a:ext cx="723275" cy="307777"/>
          </a:xfrm>
          <a:prstGeom prst="rect">
            <a:avLst/>
          </a:prstGeom>
          <a:noFill/>
        </p:spPr>
        <p:txBody>
          <a:bodyPr wrap="none" rtlCol="0">
            <a:spAutoFit/>
          </a:bodyPr>
          <a:lstStyle/>
          <a:p>
            <a:r>
              <a:rPr kumimoji="1" lang="ja-JP" altLang="en-US" sz="1400" dirty="0">
                <a:solidFill>
                  <a:srgbClr val="FF00FF"/>
                </a:solidFill>
              </a:rPr>
              <a:t>中ボス</a:t>
            </a:r>
          </a:p>
        </p:txBody>
      </p:sp>
      <p:sp>
        <p:nvSpPr>
          <p:cNvPr id="44" name="テキスト ボックス 43">
            <a:extLst>
              <a:ext uri="{FF2B5EF4-FFF2-40B4-BE49-F238E27FC236}">
                <a16:creationId xmlns:a16="http://schemas.microsoft.com/office/drawing/2014/main" id="{5A7048EF-A9F1-3E62-8892-3C1D80861478}"/>
              </a:ext>
            </a:extLst>
          </p:cNvPr>
          <p:cNvSpPr txBox="1"/>
          <p:nvPr/>
        </p:nvSpPr>
        <p:spPr>
          <a:xfrm>
            <a:off x="6729128" y="4036083"/>
            <a:ext cx="543739" cy="307777"/>
          </a:xfrm>
          <a:prstGeom prst="rect">
            <a:avLst/>
          </a:prstGeom>
          <a:noFill/>
        </p:spPr>
        <p:txBody>
          <a:bodyPr wrap="none" rtlCol="0">
            <a:spAutoFit/>
          </a:bodyPr>
          <a:lstStyle/>
          <a:p>
            <a:r>
              <a:rPr kumimoji="1" lang="ja-JP" altLang="en-US" sz="1400" dirty="0">
                <a:solidFill>
                  <a:srgbClr val="FF00FF"/>
                </a:solidFill>
              </a:rPr>
              <a:t>強み</a:t>
            </a:r>
          </a:p>
        </p:txBody>
      </p:sp>
      <p:sp>
        <p:nvSpPr>
          <p:cNvPr id="45" name="テキスト ボックス 44">
            <a:extLst>
              <a:ext uri="{FF2B5EF4-FFF2-40B4-BE49-F238E27FC236}">
                <a16:creationId xmlns:a16="http://schemas.microsoft.com/office/drawing/2014/main" id="{FDA957F1-366D-7F32-97EB-640FA0D66F59}"/>
              </a:ext>
            </a:extLst>
          </p:cNvPr>
          <p:cNvSpPr txBox="1"/>
          <p:nvPr/>
        </p:nvSpPr>
        <p:spPr>
          <a:xfrm>
            <a:off x="9445436" y="1890660"/>
            <a:ext cx="902811" cy="307777"/>
          </a:xfrm>
          <a:prstGeom prst="rect">
            <a:avLst/>
          </a:prstGeom>
          <a:noFill/>
        </p:spPr>
        <p:txBody>
          <a:bodyPr wrap="none" rtlCol="0">
            <a:spAutoFit/>
          </a:bodyPr>
          <a:lstStyle/>
          <a:p>
            <a:r>
              <a:rPr kumimoji="1" lang="ja-JP" altLang="en-US" sz="1400" dirty="0">
                <a:solidFill>
                  <a:srgbClr val="FF00FF"/>
                </a:solidFill>
              </a:rPr>
              <a:t>ラスボス</a:t>
            </a:r>
          </a:p>
        </p:txBody>
      </p:sp>
      <p:sp>
        <p:nvSpPr>
          <p:cNvPr id="46" name="テキスト ボックス 45">
            <a:extLst>
              <a:ext uri="{FF2B5EF4-FFF2-40B4-BE49-F238E27FC236}">
                <a16:creationId xmlns:a16="http://schemas.microsoft.com/office/drawing/2014/main" id="{4DFF891C-2AF4-C7AA-CC2A-44FA5A5A0507}"/>
              </a:ext>
            </a:extLst>
          </p:cNvPr>
          <p:cNvSpPr txBox="1"/>
          <p:nvPr/>
        </p:nvSpPr>
        <p:spPr>
          <a:xfrm>
            <a:off x="9254064" y="2521513"/>
            <a:ext cx="543739" cy="307777"/>
          </a:xfrm>
          <a:prstGeom prst="rect">
            <a:avLst/>
          </a:prstGeom>
          <a:noFill/>
        </p:spPr>
        <p:txBody>
          <a:bodyPr wrap="none" rtlCol="0">
            <a:spAutoFit/>
          </a:bodyPr>
          <a:lstStyle/>
          <a:p>
            <a:r>
              <a:rPr kumimoji="1" lang="ja-JP" altLang="en-US" sz="1400" dirty="0">
                <a:solidFill>
                  <a:srgbClr val="FF00FF"/>
                </a:solidFill>
              </a:rPr>
              <a:t>強み</a:t>
            </a:r>
          </a:p>
        </p:txBody>
      </p:sp>
      <p:sp>
        <p:nvSpPr>
          <p:cNvPr id="47" name="テキスト ボックス 46">
            <a:extLst>
              <a:ext uri="{FF2B5EF4-FFF2-40B4-BE49-F238E27FC236}">
                <a16:creationId xmlns:a16="http://schemas.microsoft.com/office/drawing/2014/main" id="{889E2FDC-3705-4B8C-B03B-F9B226D00EAC}"/>
              </a:ext>
            </a:extLst>
          </p:cNvPr>
          <p:cNvSpPr txBox="1"/>
          <p:nvPr/>
        </p:nvSpPr>
        <p:spPr>
          <a:xfrm>
            <a:off x="9436165" y="4848710"/>
            <a:ext cx="1261884" cy="307777"/>
          </a:xfrm>
          <a:prstGeom prst="rect">
            <a:avLst/>
          </a:prstGeom>
          <a:noFill/>
        </p:spPr>
        <p:txBody>
          <a:bodyPr wrap="none" rtlCol="0">
            <a:spAutoFit/>
          </a:bodyPr>
          <a:lstStyle/>
          <a:p>
            <a:r>
              <a:rPr kumimoji="1" lang="ja-JP" altLang="en-US" sz="1400" dirty="0">
                <a:solidFill>
                  <a:srgbClr val="FF00FF"/>
                </a:solidFill>
              </a:rPr>
              <a:t>はぐれメタル</a:t>
            </a:r>
          </a:p>
        </p:txBody>
      </p:sp>
      <p:sp>
        <p:nvSpPr>
          <p:cNvPr id="48" name="テキスト ボックス 47">
            <a:extLst>
              <a:ext uri="{FF2B5EF4-FFF2-40B4-BE49-F238E27FC236}">
                <a16:creationId xmlns:a16="http://schemas.microsoft.com/office/drawing/2014/main" id="{4B77E453-505D-AA9E-9612-DCB6BD60F9AE}"/>
              </a:ext>
            </a:extLst>
          </p:cNvPr>
          <p:cNvSpPr txBox="1"/>
          <p:nvPr/>
        </p:nvSpPr>
        <p:spPr>
          <a:xfrm>
            <a:off x="9263331" y="5498197"/>
            <a:ext cx="543739" cy="307777"/>
          </a:xfrm>
          <a:prstGeom prst="rect">
            <a:avLst/>
          </a:prstGeom>
          <a:noFill/>
        </p:spPr>
        <p:txBody>
          <a:bodyPr wrap="none" rtlCol="0">
            <a:spAutoFit/>
          </a:bodyPr>
          <a:lstStyle/>
          <a:p>
            <a:r>
              <a:rPr kumimoji="1" lang="ja-JP" altLang="en-US" sz="1400" dirty="0">
                <a:solidFill>
                  <a:srgbClr val="FF00FF"/>
                </a:solidFill>
              </a:rPr>
              <a:t>強み</a:t>
            </a:r>
          </a:p>
        </p:txBody>
      </p:sp>
      <p:sp>
        <p:nvSpPr>
          <p:cNvPr id="49" name="テキスト ボックス 48">
            <a:extLst>
              <a:ext uri="{FF2B5EF4-FFF2-40B4-BE49-F238E27FC236}">
                <a16:creationId xmlns:a16="http://schemas.microsoft.com/office/drawing/2014/main" id="{5AC2D254-00FC-DA72-511F-6A93202A3930}"/>
              </a:ext>
            </a:extLst>
          </p:cNvPr>
          <p:cNvSpPr txBox="1"/>
          <p:nvPr/>
        </p:nvSpPr>
        <p:spPr>
          <a:xfrm>
            <a:off x="8856134" y="826679"/>
            <a:ext cx="1508244" cy="769441"/>
          </a:xfrm>
          <a:prstGeom prst="rect">
            <a:avLst/>
          </a:prstGeom>
          <a:noFill/>
        </p:spPr>
        <p:txBody>
          <a:bodyPr wrap="square" rtlCol="0">
            <a:spAutoFit/>
          </a:bodyPr>
          <a:lstStyle/>
          <a:p>
            <a:r>
              <a:rPr kumimoji="1" lang="en-US" altLang="ja-JP" sz="1100" dirty="0">
                <a:solidFill>
                  <a:schemeClr val="accent3">
                    <a:lumMod val="75000"/>
                  </a:schemeClr>
                </a:solidFill>
                <a:latin typeface="+mn-ea"/>
              </a:rPr>
              <a:t>10</a:t>
            </a:r>
            <a:r>
              <a:rPr kumimoji="1" lang="ja-JP" altLang="en-US" sz="1100" dirty="0">
                <a:solidFill>
                  <a:schemeClr val="accent3">
                    <a:lumMod val="75000"/>
                  </a:schemeClr>
                </a:solidFill>
                <a:latin typeface="+mn-ea"/>
              </a:rPr>
              <a:t>年後</a:t>
            </a:r>
            <a:endParaRPr kumimoji="1" lang="en-US" altLang="ja-JP" sz="1100" dirty="0">
              <a:solidFill>
                <a:schemeClr val="accent3">
                  <a:lumMod val="75000"/>
                </a:schemeClr>
              </a:solidFill>
              <a:latin typeface="+mn-ea"/>
            </a:endParaRPr>
          </a:p>
          <a:p>
            <a:r>
              <a:rPr kumimoji="1" lang="ja-JP" altLang="en-US" sz="1100" dirty="0">
                <a:solidFill>
                  <a:schemeClr val="accent3">
                    <a:lumMod val="75000"/>
                  </a:schemeClr>
                </a:solidFill>
                <a:latin typeface="+mn-ea"/>
              </a:rPr>
              <a:t>田舎暮らしの準備が整う</a:t>
            </a:r>
            <a:endParaRPr kumimoji="1" lang="en-US" altLang="ja-JP" sz="1100" dirty="0">
              <a:solidFill>
                <a:schemeClr val="accent3">
                  <a:lumMod val="75000"/>
                </a:schemeClr>
              </a:solidFill>
              <a:latin typeface="+mn-ea"/>
            </a:endParaRPr>
          </a:p>
          <a:p>
            <a:r>
              <a:rPr kumimoji="1" lang="ja-JP" altLang="en-US" sz="1100" dirty="0">
                <a:solidFill>
                  <a:schemeClr val="accent3">
                    <a:lumMod val="75000"/>
                  </a:schemeClr>
                </a:solidFill>
                <a:latin typeface="+mn-ea"/>
              </a:rPr>
              <a:t>（貯金</a:t>
            </a:r>
            <a:r>
              <a:rPr kumimoji="1" lang="en-US" altLang="ja-JP" sz="1100" dirty="0">
                <a:solidFill>
                  <a:schemeClr val="accent3">
                    <a:lumMod val="75000"/>
                  </a:schemeClr>
                </a:solidFill>
                <a:latin typeface="+mn-ea"/>
              </a:rPr>
              <a:t>500</a:t>
            </a:r>
            <a:r>
              <a:rPr kumimoji="1" lang="ja-JP" altLang="en-US" sz="1100" dirty="0">
                <a:solidFill>
                  <a:schemeClr val="accent3">
                    <a:lumMod val="75000"/>
                  </a:schemeClr>
                </a:solidFill>
                <a:latin typeface="+mn-ea"/>
              </a:rPr>
              <a:t>万円）</a:t>
            </a:r>
          </a:p>
        </p:txBody>
      </p:sp>
      <p:sp>
        <p:nvSpPr>
          <p:cNvPr id="50" name="テキスト ボックス 49">
            <a:extLst>
              <a:ext uri="{FF2B5EF4-FFF2-40B4-BE49-F238E27FC236}">
                <a16:creationId xmlns:a16="http://schemas.microsoft.com/office/drawing/2014/main" id="{A46DA076-64B7-FCCA-C228-971AC1330730}"/>
              </a:ext>
            </a:extLst>
          </p:cNvPr>
          <p:cNvSpPr txBox="1"/>
          <p:nvPr/>
        </p:nvSpPr>
        <p:spPr>
          <a:xfrm>
            <a:off x="7047625" y="5329979"/>
            <a:ext cx="1508244" cy="600164"/>
          </a:xfrm>
          <a:prstGeom prst="rect">
            <a:avLst/>
          </a:prstGeom>
          <a:noFill/>
        </p:spPr>
        <p:txBody>
          <a:bodyPr wrap="square" rtlCol="0">
            <a:spAutoFit/>
          </a:bodyPr>
          <a:lstStyle/>
          <a:p>
            <a:r>
              <a:rPr kumimoji="1" lang="ja-JP" altLang="en-US" sz="1100" dirty="0">
                <a:solidFill>
                  <a:schemeClr val="accent3">
                    <a:lumMod val="75000"/>
                  </a:schemeClr>
                </a:solidFill>
                <a:latin typeface="+mn-ea"/>
              </a:rPr>
              <a:t>無職</a:t>
            </a:r>
            <a:endParaRPr kumimoji="1" lang="en-US" altLang="ja-JP" sz="1100" dirty="0">
              <a:solidFill>
                <a:schemeClr val="accent3">
                  <a:lumMod val="75000"/>
                </a:schemeClr>
              </a:solidFill>
              <a:latin typeface="+mn-ea"/>
            </a:endParaRPr>
          </a:p>
          <a:p>
            <a:r>
              <a:rPr kumimoji="1" lang="ja-JP" altLang="en-US" sz="1100" dirty="0">
                <a:solidFill>
                  <a:schemeClr val="accent3">
                    <a:lumMod val="75000"/>
                  </a:schemeClr>
                </a:solidFill>
                <a:latin typeface="+mn-ea"/>
              </a:rPr>
              <a:t>副業なし</a:t>
            </a:r>
            <a:endParaRPr kumimoji="1" lang="en-US" altLang="ja-JP" sz="1100" dirty="0">
              <a:solidFill>
                <a:schemeClr val="accent3">
                  <a:lumMod val="75000"/>
                </a:schemeClr>
              </a:solidFill>
              <a:latin typeface="+mn-ea"/>
            </a:endParaRPr>
          </a:p>
          <a:p>
            <a:r>
              <a:rPr kumimoji="1" lang="ja-JP" altLang="en-US" sz="1100" dirty="0">
                <a:solidFill>
                  <a:schemeClr val="accent3">
                    <a:lumMod val="75000"/>
                  </a:schemeClr>
                </a:solidFill>
                <a:latin typeface="+mn-ea"/>
              </a:rPr>
              <a:t>貯金わずか</a:t>
            </a:r>
          </a:p>
        </p:txBody>
      </p:sp>
      <p:sp>
        <p:nvSpPr>
          <p:cNvPr id="51" name="テキスト ボックス 50">
            <a:extLst>
              <a:ext uri="{FF2B5EF4-FFF2-40B4-BE49-F238E27FC236}">
                <a16:creationId xmlns:a16="http://schemas.microsoft.com/office/drawing/2014/main" id="{1D3799CA-6FD8-1C87-DE30-126F7DA12B52}"/>
              </a:ext>
            </a:extLst>
          </p:cNvPr>
          <p:cNvSpPr txBox="1"/>
          <p:nvPr/>
        </p:nvSpPr>
        <p:spPr>
          <a:xfrm>
            <a:off x="8737600" y="3867050"/>
            <a:ext cx="1780913" cy="600164"/>
          </a:xfrm>
          <a:prstGeom prst="rect">
            <a:avLst/>
          </a:prstGeom>
          <a:noFill/>
        </p:spPr>
        <p:txBody>
          <a:bodyPr wrap="square" rtlCol="0">
            <a:spAutoFit/>
          </a:bodyPr>
          <a:lstStyle/>
          <a:p>
            <a:r>
              <a:rPr kumimoji="1" lang="ja-JP" altLang="en-US" sz="1100" dirty="0">
                <a:solidFill>
                  <a:schemeClr val="accent3">
                    <a:lumMod val="75000"/>
                  </a:schemeClr>
                </a:solidFill>
                <a:latin typeface="+mn-ea"/>
              </a:rPr>
              <a:t>来年の３月までに就職</a:t>
            </a:r>
            <a:endParaRPr kumimoji="1" lang="en-US" altLang="ja-JP" sz="1100" dirty="0">
              <a:solidFill>
                <a:schemeClr val="accent3">
                  <a:lumMod val="75000"/>
                </a:schemeClr>
              </a:solidFill>
              <a:latin typeface="+mn-ea"/>
            </a:endParaRPr>
          </a:p>
          <a:p>
            <a:r>
              <a:rPr kumimoji="1" lang="ja-JP" altLang="en-US" sz="1100" dirty="0">
                <a:solidFill>
                  <a:schemeClr val="accent3">
                    <a:lumMod val="75000"/>
                  </a:schemeClr>
                </a:solidFill>
                <a:latin typeface="+mn-ea"/>
              </a:rPr>
              <a:t>福祉</a:t>
            </a:r>
            <a:r>
              <a:rPr kumimoji="1" lang="ja-JP" altLang="en-US" sz="1100" dirty="0">
                <a:solidFill>
                  <a:srgbClr val="FF0000"/>
                </a:solidFill>
                <a:latin typeface="+mn-ea"/>
              </a:rPr>
              <a:t>（作業所職員希望）</a:t>
            </a:r>
            <a:endParaRPr kumimoji="1" lang="en-US" altLang="ja-JP" sz="1100" dirty="0">
              <a:solidFill>
                <a:srgbClr val="FF0000"/>
              </a:solidFill>
              <a:latin typeface="+mn-ea"/>
            </a:endParaRPr>
          </a:p>
          <a:p>
            <a:r>
              <a:rPr kumimoji="1" lang="ja-JP" altLang="en-US" sz="1100" dirty="0">
                <a:solidFill>
                  <a:schemeClr val="accent3">
                    <a:lumMod val="75000"/>
                  </a:schemeClr>
                </a:solidFill>
                <a:latin typeface="+mn-ea"/>
              </a:rPr>
              <a:t>月に</a:t>
            </a:r>
            <a:r>
              <a:rPr kumimoji="1" lang="en-US" altLang="ja-JP" sz="1100" dirty="0">
                <a:solidFill>
                  <a:schemeClr val="accent3">
                    <a:lumMod val="75000"/>
                  </a:schemeClr>
                </a:solidFill>
                <a:latin typeface="+mn-ea"/>
              </a:rPr>
              <a:t>15</a:t>
            </a:r>
            <a:r>
              <a:rPr kumimoji="1" lang="ja-JP" altLang="en-US" sz="1100" dirty="0">
                <a:solidFill>
                  <a:schemeClr val="accent3">
                    <a:lumMod val="75000"/>
                  </a:schemeClr>
                </a:solidFill>
                <a:latin typeface="+mn-ea"/>
              </a:rPr>
              <a:t>万円の安定収入</a:t>
            </a:r>
          </a:p>
        </p:txBody>
      </p:sp>
      <p:sp>
        <p:nvSpPr>
          <p:cNvPr id="52" name="テキスト ボックス 51">
            <a:extLst>
              <a:ext uri="{FF2B5EF4-FFF2-40B4-BE49-F238E27FC236}">
                <a16:creationId xmlns:a16="http://schemas.microsoft.com/office/drawing/2014/main" id="{63B476CB-C8F9-5437-8057-A8A54D516219}"/>
              </a:ext>
            </a:extLst>
          </p:cNvPr>
          <p:cNvSpPr txBox="1"/>
          <p:nvPr/>
        </p:nvSpPr>
        <p:spPr>
          <a:xfrm>
            <a:off x="6990823" y="2430019"/>
            <a:ext cx="1645923" cy="600164"/>
          </a:xfrm>
          <a:prstGeom prst="rect">
            <a:avLst/>
          </a:prstGeom>
          <a:noFill/>
        </p:spPr>
        <p:txBody>
          <a:bodyPr wrap="square" rtlCol="0">
            <a:spAutoFit/>
          </a:bodyPr>
          <a:lstStyle/>
          <a:p>
            <a:r>
              <a:rPr kumimoji="1" lang="en-US" altLang="ja-JP" sz="1100" dirty="0">
                <a:solidFill>
                  <a:schemeClr val="accent3">
                    <a:lumMod val="75000"/>
                  </a:schemeClr>
                </a:solidFill>
                <a:latin typeface="+mn-ea"/>
              </a:rPr>
              <a:t>60</a:t>
            </a:r>
            <a:r>
              <a:rPr kumimoji="1" lang="ja-JP" altLang="en-US" sz="1100" dirty="0">
                <a:solidFill>
                  <a:schemeClr val="accent3">
                    <a:lumMod val="75000"/>
                  </a:schemeClr>
                </a:solidFill>
                <a:latin typeface="+mn-ea"/>
              </a:rPr>
              <a:t>歳まで務める</a:t>
            </a:r>
            <a:endParaRPr kumimoji="1" lang="en-US" altLang="ja-JP" sz="1100" dirty="0">
              <a:solidFill>
                <a:schemeClr val="accent3">
                  <a:lumMod val="75000"/>
                </a:schemeClr>
              </a:solidFill>
              <a:latin typeface="+mn-ea"/>
            </a:endParaRPr>
          </a:p>
          <a:p>
            <a:r>
              <a:rPr kumimoji="1" lang="ja-JP" altLang="en-US" sz="1100" dirty="0">
                <a:solidFill>
                  <a:schemeClr val="accent3">
                    <a:lumMod val="75000"/>
                  </a:schemeClr>
                </a:solidFill>
                <a:latin typeface="+mn-ea"/>
              </a:rPr>
              <a:t>副業もしくは起業の柱を立てておく</a:t>
            </a:r>
          </a:p>
        </p:txBody>
      </p:sp>
      <p:sp>
        <p:nvSpPr>
          <p:cNvPr id="53" name="テキスト ボックス 52">
            <a:extLst>
              <a:ext uri="{FF2B5EF4-FFF2-40B4-BE49-F238E27FC236}">
                <a16:creationId xmlns:a16="http://schemas.microsoft.com/office/drawing/2014/main" id="{9BE0E56A-9E52-33B1-FA18-7DBEFFF98A67}"/>
              </a:ext>
            </a:extLst>
          </p:cNvPr>
          <p:cNvSpPr txBox="1"/>
          <p:nvPr/>
        </p:nvSpPr>
        <p:spPr>
          <a:xfrm rot="19379396">
            <a:off x="7747458" y="4606070"/>
            <a:ext cx="1172116" cy="261610"/>
          </a:xfrm>
          <a:prstGeom prst="rect">
            <a:avLst/>
          </a:prstGeom>
          <a:noFill/>
        </p:spPr>
        <p:txBody>
          <a:bodyPr wrap="none" rtlCol="0">
            <a:spAutoFit/>
          </a:bodyPr>
          <a:lstStyle/>
          <a:p>
            <a:r>
              <a:rPr kumimoji="1" lang="ja-JP" altLang="en-US" sz="1100" dirty="0">
                <a:solidFill>
                  <a:srgbClr val="FF00FF"/>
                </a:solidFill>
              </a:rPr>
              <a:t>メインクエスト</a:t>
            </a:r>
          </a:p>
        </p:txBody>
      </p:sp>
      <p:sp>
        <p:nvSpPr>
          <p:cNvPr id="54" name="テキスト ボックス 53">
            <a:extLst>
              <a:ext uri="{FF2B5EF4-FFF2-40B4-BE49-F238E27FC236}">
                <a16:creationId xmlns:a16="http://schemas.microsoft.com/office/drawing/2014/main" id="{2450A02A-3242-45A1-C052-DFA9BA0D4881}"/>
              </a:ext>
            </a:extLst>
          </p:cNvPr>
          <p:cNvSpPr txBox="1"/>
          <p:nvPr/>
        </p:nvSpPr>
        <p:spPr>
          <a:xfrm rot="2321797">
            <a:off x="8603187" y="3131044"/>
            <a:ext cx="1172116" cy="261610"/>
          </a:xfrm>
          <a:prstGeom prst="rect">
            <a:avLst/>
          </a:prstGeom>
          <a:noFill/>
        </p:spPr>
        <p:txBody>
          <a:bodyPr wrap="none" rtlCol="0">
            <a:spAutoFit/>
          </a:bodyPr>
          <a:lstStyle/>
          <a:p>
            <a:r>
              <a:rPr kumimoji="1" lang="ja-JP" altLang="en-US" sz="1100" dirty="0">
                <a:solidFill>
                  <a:srgbClr val="FF00FF"/>
                </a:solidFill>
              </a:rPr>
              <a:t>メインクエスト</a:t>
            </a:r>
          </a:p>
        </p:txBody>
      </p:sp>
      <p:sp>
        <p:nvSpPr>
          <p:cNvPr id="55" name="テキスト ボックス 54">
            <a:extLst>
              <a:ext uri="{FF2B5EF4-FFF2-40B4-BE49-F238E27FC236}">
                <a16:creationId xmlns:a16="http://schemas.microsoft.com/office/drawing/2014/main" id="{8C7D36E9-CBD9-34CF-DE55-AC36D019E7E8}"/>
              </a:ext>
            </a:extLst>
          </p:cNvPr>
          <p:cNvSpPr txBox="1"/>
          <p:nvPr/>
        </p:nvSpPr>
        <p:spPr>
          <a:xfrm rot="19379396">
            <a:off x="7647778" y="1688158"/>
            <a:ext cx="1172116" cy="261610"/>
          </a:xfrm>
          <a:prstGeom prst="rect">
            <a:avLst/>
          </a:prstGeom>
          <a:noFill/>
        </p:spPr>
        <p:txBody>
          <a:bodyPr wrap="none" rtlCol="0">
            <a:spAutoFit/>
          </a:bodyPr>
          <a:lstStyle/>
          <a:p>
            <a:r>
              <a:rPr kumimoji="1" lang="ja-JP" altLang="en-US" sz="1100" dirty="0">
                <a:solidFill>
                  <a:srgbClr val="FF00FF"/>
                </a:solidFill>
              </a:rPr>
              <a:t>メインクエスト</a:t>
            </a:r>
          </a:p>
        </p:txBody>
      </p:sp>
      <p:sp>
        <p:nvSpPr>
          <p:cNvPr id="56" name="テキスト ボックス 55">
            <a:extLst>
              <a:ext uri="{FF2B5EF4-FFF2-40B4-BE49-F238E27FC236}">
                <a16:creationId xmlns:a16="http://schemas.microsoft.com/office/drawing/2014/main" id="{E5F4951C-ABF6-DAB8-FCCA-390D1D74783F}"/>
              </a:ext>
            </a:extLst>
          </p:cNvPr>
          <p:cNvSpPr txBox="1"/>
          <p:nvPr/>
        </p:nvSpPr>
        <p:spPr>
          <a:xfrm rot="19391563">
            <a:off x="8176519" y="4660124"/>
            <a:ext cx="984244" cy="461665"/>
          </a:xfrm>
          <a:prstGeom prst="rect">
            <a:avLst/>
          </a:prstGeom>
          <a:solidFill>
            <a:schemeClr val="bg1"/>
          </a:solidFill>
        </p:spPr>
        <p:txBody>
          <a:bodyPr wrap="square" rtlCol="0">
            <a:spAutoFit/>
          </a:bodyPr>
          <a:lstStyle/>
          <a:p>
            <a:r>
              <a:rPr kumimoji="1" lang="ja-JP" altLang="en-US" sz="800" dirty="0">
                <a:solidFill>
                  <a:schemeClr val="accent3">
                    <a:lumMod val="75000"/>
                  </a:schemeClr>
                </a:solidFill>
                <a:latin typeface="+mn-ea"/>
              </a:rPr>
              <a:t>給料</a:t>
            </a:r>
            <a:r>
              <a:rPr kumimoji="1" lang="en-US" altLang="ja-JP" sz="800" dirty="0">
                <a:solidFill>
                  <a:schemeClr val="accent3">
                    <a:lumMod val="75000"/>
                  </a:schemeClr>
                </a:solidFill>
                <a:latin typeface="+mn-ea"/>
              </a:rPr>
              <a:t>15</a:t>
            </a:r>
            <a:r>
              <a:rPr kumimoji="1" lang="ja-JP" altLang="en-US" sz="800" dirty="0">
                <a:solidFill>
                  <a:schemeClr val="accent3">
                    <a:lumMod val="75000"/>
                  </a:schemeClr>
                </a:solidFill>
                <a:latin typeface="+mn-ea"/>
              </a:rPr>
              <a:t>万円くらいの</a:t>
            </a:r>
            <a:r>
              <a:rPr kumimoji="1" lang="en-US" altLang="ja-JP" sz="800" dirty="0">
                <a:solidFill>
                  <a:schemeClr val="accent3">
                    <a:lumMod val="75000"/>
                  </a:schemeClr>
                </a:solidFill>
                <a:latin typeface="+mn-ea"/>
              </a:rPr>
              <a:t>50</a:t>
            </a:r>
            <a:r>
              <a:rPr kumimoji="1" lang="ja-JP" altLang="en-US" sz="800" dirty="0">
                <a:solidFill>
                  <a:schemeClr val="accent3">
                    <a:lumMod val="75000"/>
                  </a:schemeClr>
                </a:solidFill>
                <a:latin typeface="+mn-ea"/>
              </a:rPr>
              <a:t>歳でも出来る仕事を探す</a:t>
            </a:r>
          </a:p>
        </p:txBody>
      </p:sp>
      <p:sp>
        <p:nvSpPr>
          <p:cNvPr id="57" name="テキスト ボックス 56">
            <a:extLst>
              <a:ext uri="{FF2B5EF4-FFF2-40B4-BE49-F238E27FC236}">
                <a16:creationId xmlns:a16="http://schemas.microsoft.com/office/drawing/2014/main" id="{35DC689E-434F-3FCF-944F-AAF60EFB137F}"/>
              </a:ext>
            </a:extLst>
          </p:cNvPr>
          <p:cNvSpPr txBox="1"/>
          <p:nvPr/>
        </p:nvSpPr>
        <p:spPr>
          <a:xfrm>
            <a:off x="9519876" y="5036900"/>
            <a:ext cx="984244" cy="338554"/>
          </a:xfrm>
          <a:prstGeom prst="rect">
            <a:avLst/>
          </a:prstGeom>
          <a:noFill/>
        </p:spPr>
        <p:txBody>
          <a:bodyPr wrap="square" rtlCol="0">
            <a:spAutoFit/>
          </a:bodyPr>
          <a:lstStyle/>
          <a:p>
            <a:r>
              <a:rPr kumimoji="1" lang="ja-JP" altLang="en-US" sz="800" dirty="0">
                <a:solidFill>
                  <a:schemeClr val="accent3">
                    <a:lumMod val="75000"/>
                  </a:schemeClr>
                </a:solidFill>
                <a:latin typeface="+mn-ea"/>
              </a:rPr>
              <a:t>タバコとギャンブルをやめる</a:t>
            </a:r>
          </a:p>
        </p:txBody>
      </p:sp>
      <p:sp>
        <p:nvSpPr>
          <p:cNvPr id="58" name="テキスト ボックス 57">
            <a:extLst>
              <a:ext uri="{FF2B5EF4-FFF2-40B4-BE49-F238E27FC236}">
                <a16:creationId xmlns:a16="http://schemas.microsoft.com/office/drawing/2014/main" id="{07E8CBE8-0DFF-D3CF-BD2C-E600C8F93BD5}"/>
              </a:ext>
            </a:extLst>
          </p:cNvPr>
          <p:cNvSpPr txBox="1"/>
          <p:nvPr/>
        </p:nvSpPr>
        <p:spPr>
          <a:xfrm>
            <a:off x="9642837" y="5533805"/>
            <a:ext cx="984244" cy="461665"/>
          </a:xfrm>
          <a:prstGeom prst="rect">
            <a:avLst/>
          </a:prstGeom>
          <a:noFill/>
        </p:spPr>
        <p:txBody>
          <a:bodyPr wrap="square" rtlCol="0">
            <a:spAutoFit/>
          </a:bodyPr>
          <a:lstStyle/>
          <a:p>
            <a:r>
              <a:rPr kumimoji="1" lang="en-US" altLang="ja-JP" sz="800" dirty="0">
                <a:solidFill>
                  <a:schemeClr val="accent3">
                    <a:lumMod val="75000"/>
                  </a:schemeClr>
                </a:solidFill>
                <a:latin typeface="+mn-ea"/>
              </a:rPr>
              <a:t>VAPE</a:t>
            </a:r>
          </a:p>
          <a:p>
            <a:r>
              <a:rPr kumimoji="1" lang="ja-JP" altLang="en-US" sz="800" dirty="0">
                <a:solidFill>
                  <a:schemeClr val="accent3">
                    <a:lumMod val="75000"/>
                  </a:schemeClr>
                </a:solidFill>
                <a:latin typeface="+mn-ea"/>
              </a:rPr>
              <a:t>お金の見える化</a:t>
            </a:r>
            <a:endParaRPr kumimoji="1" lang="en-US" altLang="ja-JP" sz="800" dirty="0">
              <a:solidFill>
                <a:schemeClr val="accent3">
                  <a:lumMod val="75000"/>
                </a:schemeClr>
              </a:solidFill>
              <a:latin typeface="+mn-ea"/>
            </a:endParaRPr>
          </a:p>
          <a:p>
            <a:r>
              <a:rPr kumimoji="1" lang="ja-JP" altLang="en-US" sz="800" dirty="0">
                <a:solidFill>
                  <a:schemeClr val="accent3">
                    <a:lumMod val="75000"/>
                  </a:schemeClr>
                </a:solidFill>
                <a:latin typeface="+mn-ea"/>
              </a:rPr>
              <a:t>学校の拘束時間</a:t>
            </a:r>
          </a:p>
        </p:txBody>
      </p:sp>
      <p:sp>
        <p:nvSpPr>
          <p:cNvPr id="59" name="テキスト ボックス 58">
            <a:extLst>
              <a:ext uri="{FF2B5EF4-FFF2-40B4-BE49-F238E27FC236}">
                <a16:creationId xmlns:a16="http://schemas.microsoft.com/office/drawing/2014/main" id="{5E5C41F0-F5EE-FAF6-FA88-B5B3207B8D04}"/>
              </a:ext>
            </a:extLst>
          </p:cNvPr>
          <p:cNvSpPr txBox="1"/>
          <p:nvPr/>
        </p:nvSpPr>
        <p:spPr>
          <a:xfrm rot="2291511">
            <a:off x="8289638" y="3091076"/>
            <a:ext cx="984244" cy="584775"/>
          </a:xfrm>
          <a:prstGeom prst="rect">
            <a:avLst/>
          </a:prstGeom>
          <a:solidFill>
            <a:schemeClr val="bg1"/>
          </a:solidFill>
        </p:spPr>
        <p:txBody>
          <a:bodyPr wrap="square" rtlCol="0">
            <a:spAutoFit/>
          </a:bodyPr>
          <a:lstStyle/>
          <a:p>
            <a:r>
              <a:rPr kumimoji="1" lang="ja-JP" altLang="en-US" sz="800" dirty="0">
                <a:solidFill>
                  <a:schemeClr val="accent3">
                    <a:lumMod val="75000"/>
                  </a:schemeClr>
                </a:solidFill>
                <a:latin typeface="+mn-ea"/>
              </a:rPr>
              <a:t>仕事が長く続かない問題。ハードな仕事だと障害が出てしまう</a:t>
            </a:r>
          </a:p>
        </p:txBody>
      </p:sp>
      <p:sp>
        <p:nvSpPr>
          <p:cNvPr id="60" name="テキスト ボックス 59">
            <a:extLst>
              <a:ext uri="{FF2B5EF4-FFF2-40B4-BE49-F238E27FC236}">
                <a16:creationId xmlns:a16="http://schemas.microsoft.com/office/drawing/2014/main" id="{8B229CC2-9B09-D6C6-8EFF-744E06E04489}"/>
              </a:ext>
            </a:extLst>
          </p:cNvPr>
          <p:cNvSpPr txBox="1"/>
          <p:nvPr/>
        </p:nvSpPr>
        <p:spPr>
          <a:xfrm>
            <a:off x="6919746" y="3629897"/>
            <a:ext cx="1166208" cy="461665"/>
          </a:xfrm>
          <a:prstGeom prst="rect">
            <a:avLst/>
          </a:prstGeom>
          <a:noFill/>
        </p:spPr>
        <p:txBody>
          <a:bodyPr wrap="square" rtlCol="0">
            <a:spAutoFit/>
          </a:bodyPr>
          <a:lstStyle/>
          <a:p>
            <a:r>
              <a:rPr kumimoji="1" lang="ja-JP" altLang="en-US" sz="800" dirty="0">
                <a:solidFill>
                  <a:schemeClr val="accent3">
                    <a:lumMod val="75000"/>
                  </a:schemeClr>
                </a:solidFill>
                <a:latin typeface="+mn-ea"/>
              </a:rPr>
              <a:t>嫌味な上司</a:t>
            </a:r>
            <a:endParaRPr kumimoji="1" lang="en-US" altLang="ja-JP" sz="800" dirty="0">
              <a:solidFill>
                <a:schemeClr val="accent3">
                  <a:lumMod val="75000"/>
                </a:schemeClr>
              </a:solidFill>
              <a:latin typeface="+mn-ea"/>
            </a:endParaRPr>
          </a:p>
          <a:p>
            <a:r>
              <a:rPr kumimoji="1" lang="ja-JP" altLang="en-US" sz="800" dirty="0">
                <a:solidFill>
                  <a:schemeClr val="accent3">
                    <a:lumMod val="75000"/>
                  </a:schemeClr>
                </a:solidFill>
                <a:latin typeface="+mn-ea"/>
              </a:rPr>
              <a:t>パワハラ・セクハラ</a:t>
            </a:r>
            <a:endParaRPr kumimoji="1" lang="en-US" altLang="ja-JP" sz="800" dirty="0">
              <a:solidFill>
                <a:schemeClr val="accent3">
                  <a:lumMod val="75000"/>
                </a:schemeClr>
              </a:solidFill>
              <a:latin typeface="+mn-ea"/>
            </a:endParaRPr>
          </a:p>
          <a:p>
            <a:endParaRPr kumimoji="1" lang="ja-JP" altLang="en-US" sz="800" dirty="0">
              <a:solidFill>
                <a:schemeClr val="accent3">
                  <a:lumMod val="75000"/>
                </a:schemeClr>
              </a:solidFill>
              <a:latin typeface="+mn-ea"/>
            </a:endParaRPr>
          </a:p>
        </p:txBody>
      </p:sp>
      <p:sp>
        <p:nvSpPr>
          <p:cNvPr id="61" name="テキスト ボックス 60">
            <a:extLst>
              <a:ext uri="{FF2B5EF4-FFF2-40B4-BE49-F238E27FC236}">
                <a16:creationId xmlns:a16="http://schemas.microsoft.com/office/drawing/2014/main" id="{5B85C226-1E94-951B-4476-EBAD4734F0BC}"/>
              </a:ext>
            </a:extLst>
          </p:cNvPr>
          <p:cNvSpPr txBox="1"/>
          <p:nvPr/>
        </p:nvSpPr>
        <p:spPr>
          <a:xfrm>
            <a:off x="7070667" y="4179454"/>
            <a:ext cx="984244" cy="461665"/>
          </a:xfrm>
          <a:prstGeom prst="rect">
            <a:avLst/>
          </a:prstGeom>
          <a:noFill/>
        </p:spPr>
        <p:txBody>
          <a:bodyPr wrap="square" rtlCol="0">
            <a:spAutoFit/>
          </a:bodyPr>
          <a:lstStyle/>
          <a:p>
            <a:r>
              <a:rPr kumimoji="1" lang="ja-JP" altLang="en-US" sz="800" dirty="0">
                <a:solidFill>
                  <a:schemeClr val="accent3">
                    <a:lumMod val="75000"/>
                  </a:schemeClr>
                </a:solidFill>
                <a:latin typeface="+mn-ea"/>
              </a:rPr>
              <a:t>スーパー鈍感力</a:t>
            </a:r>
            <a:endParaRPr kumimoji="1" lang="en-US" altLang="ja-JP" sz="800" dirty="0">
              <a:solidFill>
                <a:schemeClr val="accent3">
                  <a:lumMod val="75000"/>
                </a:schemeClr>
              </a:solidFill>
              <a:latin typeface="+mn-ea"/>
            </a:endParaRPr>
          </a:p>
          <a:p>
            <a:r>
              <a:rPr kumimoji="1" lang="ja-JP" altLang="en-US" sz="800" dirty="0">
                <a:solidFill>
                  <a:schemeClr val="accent3">
                    <a:lumMod val="75000"/>
                  </a:schemeClr>
                </a:solidFill>
                <a:latin typeface="+mn-ea"/>
              </a:rPr>
              <a:t>いざとなったら法的武装</a:t>
            </a:r>
          </a:p>
        </p:txBody>
      </p:sp>
      <p:sp>
        <p:nvSpPr>
          <p:cNvPr id="62" name="テキスト ボックス 61">
            <a:extLst>
              <a:ext uri="{FF2B5EF4-FFF2-40B4-BE49-F238E27FC236}">
                <a16:creationId xmlns:a16="http://schemas.microsoft.com/office/drawing/2014/main" id="{BFF23825-9887-C293-12FD-99C96324B3B8}"/>
              </a:ext>
            </a:extLst>
          </p:cNvPr>
          <p:cNvSpPr txBox="1"/>
          <p:nvPr/>
        </p:nvSpPr>
        <p:spPr>
          <a:xfrm rot="19351130">
            <a:off x="8125705" y="1677041"/>
            <a:ext cx="984244" cy="461665"/>
          </a:xfrm>
          <a:prstGeom prst="rect">
            <a:avLst/>
          </a:prstGeom>
          <a:solidFill>
            <a:schemeClr val="bg1"/>
          </a:solidFill>
        </p:spPr>
        <p:txBody>
          <a:bodyPr wrap="square" rtlCol="0">
            <a:spAutoFit/>
          </a:bodyPr>
          <a:lstStyle/>
          <a:p>
            <a:r>
              <a:rPr kumimoji="1" lang="ja-JP" altLang="en-US" sz="800" dirty="0">
                <a:solidFill>
                  <a:schemeClr val="accent3">
                    <a:lumMod val="75000"/>
                  </a:schemeClr>
                </a:solidFill>
                <a:latin typeface="+mn-ea"/>
              </a:rPr>
              <a:t>そんなに簡単に儲かる副業はない問題</a:t>
            </a:r>
          </a:p>
        </p:txBody>
      </p:sp>
      <p:sp>
        <p:nvSpPr>
          <p:cNvPr id="63" name="テキスト ボックス 62">
            <a:extLst>
              <a:ext uri="{FF2B5EF4-FFF2-40B4-BE49-F238E27FC236}">
                <a16:creationId xmlns:a16="http://schemas.microsoft.com/office/drawing/2014/main" id="{BAD393E8-D687-4E6C-F24D-83332CCFF1CE}"/>
              </a:ext>
            </a:extLst>
          </p:cNvPr>
          <p:cNvSpPr txBox="1"/>
          <p:nvPr/>
        </p:nvSpPr>
        <p:spPr>
          <a:xfrm>
            <a:off x="9410230" y="2101156"/>
            <a:ext cx="1166208" cy="461665"/>
          </a:xfrm>
          <a:prstGeom prst="rect">
            <a:avLst/>
          </a:prstGeom>
          <a:noFill/>
        </p:spPr>
        <p:txBody>
          <a:bodyPr wrap="square" rtlCol="0">
            <a:spAutoFit/>
          </a:bodyPr>
          <a:lstStyle/>
          <a:p>
            <a:r>
              <a:rPr kumimoji="1" lang="ja-JP" altLang="en-US" sz="800" dirty="0">
                <a:solidFill>
                  <a:schemeClr val="accent3">
                    <a:lumMod val="75000"/>
                  </a:schemeClr>
                </a:solidFill>
                <a:latin typeface="+mn-ea"/>
              </a:rPr>
              <a:t>そんなに簡単に儲かる副業はない問題</a:t>
            </a:r>
            <a:endParaRPr kumimoji="1" lang="en-US" altLang="ja-JP" sz="800" dirty="0">
              <a:solidFill>
                <a:schemeClr val="accent3">
                  <a:lumMod val="75000"/>
                </a:schemeClr>
              </a:solidFill>
              <a:latin typeface="+mn-ea"/>
            </a:endParaRPr>
          </a:p>
          <a:p>
            <a:endParaRPr kumimoji="1" lang="ja-JP" altLang="en-US" sz="800" dirty="0">
              <a:solidFill>
                <a:schemeClr val="accent3">
                  <a:lumMod val="75000"/>
                </a:schemeClr>
              </a:solidFill>
              <a:latin typeface="+mn-ea"/>
            </a:endParaRPr>
          </a:p>
        </p:txBody>
      </p:sp>
      <p:sp>
        <p:nvSpPr>
          <p:cNvPr id="65" name="テキスト ボックス 64">
            <a:extLst>
              <a:ext uri="{FF2B5EF4-FFF2-40B4-BE49-F238E27FC236}">
                <a16:creationId xmlns:a16="http://schemas.microsoft.com/office/drawing/2014/main" id="{E93E530D-E7FC-E416-6A81-29439AB78CC9}"/>
              </a:ext>
            </a:extLst>
          </p:cNvPr>
          <p:cNvSpPr txBox="1"/>
          <p:nvPr/>
        </p:nvSpPr>
        <p:spPr>
          <a:xfrm>
            <a:off x="9728423" y="2600610"/>
            <a:ext cx="984244" cy="584775"/>
          </a:xfrm>
          <a:prstGeom prst="rect">
            <a:avLst/>
          </a:prstGeom>
          <a:solidFill>
            <a:schemeClr val="bg1"/>
          </a:solidFill>
        </p:spPr>
        <p:txBody>
          <a:bodyPr wrap="square" rtlCol="0">
            <a:spAutoFit/>
          </a:bodyPr>
          <a:lstStyle/>
          <a:p>
            <a:r>
              <a:rPr kumimoji="1" lang="en-US" altLang="ja-JP" sz="800" dirty="0">
                <a:solidFill>
                  <a:schemeClr val="accent3">
                    <a:lumMod val="75000"/>
                  </a:schemeClr>
                </a:solidFill>
                <a:latin typeface="+mn-ea"/>
              </a:rPr>
              <a:t>10</a:t>
            </a:r>
            <a:r>
              <a:rPr kumimoji="1" lang="ja-JP" altLang="en-US" sz="800" dirty="0">
                <a:solidFill>
                  <a:schemeClr val="accent3">
                    <a:lumMod val="75000"/>
                  </a:schemeClr>
                </a:solidFill>
                <a:latin typeface="+mn-ea"/>
              </a:rPr>
              <a:t>年間に</a:t>
            </a:r>
            <a:endParaRPr kumimoji="1" lang="en-US" altLang="ja-JP" sz="800" dirty="0">
              <a:solidFill>
                <a:schemeClr val="accent3">
                  <a:lumMod val="75000"/>
                </a:schemeClr>
              </a:solidFill>
              <a:latin typeface="+mn-ea"/>
            </a:endParaRPr>
          </a:p>
          <a:p>
            <a:r>
              <a:rPr kumimoji="1" lang="ja-JP" altLang="en-US" sz="800" dirty="0">
                <a:solidFill>
                  <a:srgbClr val="FF0000"/>
                </a:solidFill>
                <a:latin typeface="+mn-ea"/>
              </a:rPr>
              <a:t>サービス管理責任者の資格</a:t>
            </a:r>
            <a:r>
              <a:rPr kumimoji="1" lang="ja-JP" altLang="en-US" sz="800" dirty="0">
                <a:solidFill>
                  <a:schemeClr val="accent3">
                    <a:lumMod val="75000"/>
                  </a:schemeClr>
                </a:solidFill>
                <a:latin typeface="+mn-ea"/>
              </a:rPr>
              <a:t>を取る</a:t>
            </a:r>
          </a:p>
        </p:txBody>
      </p:sp>
    </p:spTree>
    <p:extLst>
      <p:ext uri="{BB962C8B-B14F-4D97-AF65-F5344CB8AC3E}">
        <p14:creationId xmlns:p14="http://schemas.microsoft.com/office/powerpoint/2010/main" val="19433744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インテグラル">
  <a:themeElements>
    <a:clrScheme name="インテグラル">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インテグラル">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インテグラル">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751</TotalTime>
  <Words>3997</Words>
  <Application>Microsoft Office PowerPoint</Application>
  <PresentationFormat>ワイド画面</PresentationFormat>
  <Paragraphs>571</Paragraphs>
  <Slides>21</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21</vt:i4>
      </vt:variant>
    </vt:vector>
  </HeadingPairs>
  <TitlesOfParts>
    <vt:vector size="29" baseType="lpstr">
      <vt:lpstr>AR P丸ゴシック体M</vt:lpstr>
      <vt:lpstr>メイリオ</vt:lpstr>
      <vt:lpstr>游ゴシック</vt:lpstr>
      <vt:lpstr>Arial</vt:lpstr>
      <vt:lpstr>Tw Cen MT</vt:lpstr>
      <vt:lpstr>Tw Cen MT Condensed</vt:lpstr>
      <vt:lpstr>Wingdings 3</vt:lpstr>
      <vt:lpstr>インテグラル</vt:lpstr>
      <vt:lpstr>「適職の地図」土谷愛　　かんき出版　</vt:lpstr>
      <vt:lpstr>●価値観ランキング</vt:lpstr>
      <vt:lpstr>●手に入れたいものは何？</vt:lpstr>
      <vt:lpstr>●なりたい姿は何？</vt:lpstr>
      <vt:lpstr>●「理想の未来」ランキング</vt:lpstr>
      <vt:lpstr>●「やりたいこと」を明確にしよう</vt:lpstr>
      <vt:lpstr>●「やりたいこと」を明確にしよう</vt:lpstr>
      <vt:lpstr>●「やりたいこと」を明確にしよう</vt:lpstr>
      <vt:lpstr>●外見の強みを見つけよう</vt:lpstr>
      <vt:lpstr>●充実度グラフで性格分析1</vt:lpstr>
      <vt:lpstr>●充実度グラフで性格分析2-1</vt:lpstr>
      <vt:lpstr>●充実度グラフで性格分析2-2</vt:lpstr>
      <vt:lpstr>●「資質の強み」をまとめてみよう</vt:lpstr>
      <vt:lpstr>●オシゴト年表</vt:lpstr>
      <vt:lpstr>●「後天性の強み」を見つける15の質問</vt:lpstr>
      <vt:lpstr>PowerPoint プレゼンテーション</vt:lpstr>
      <vt:lpstr>PowerPoint プレゼンテーション</vt:lpstr>
      <vt:lpstr>PowerPoint プレゼンテーション</vt:lpstr>
      <vt:lpstr>●「資源の強み」をまとめよう</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「適職の地図」土谷愛　　かんき出版　</dc:title>
  <dc:creator>石山 貴永</dc:creator>
  <cp:lastModifiedBy>石山 貴永</cp:lastModifiedBy>
  <cp:revision>32</cp:revision>
  <dcterms:created xsi:type="dcterms:W3CDTF">2023-05-18T03:50:39Z</dcterms:created>
  <dcterms:modified xsi:type="dcterms:W3CDTF">2023-05-29T11:48:15Z</dcterms:modified>
</cp:coreProperties>
</file>